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handoutMasterIdLst>
    <p:handoutMasterId r:id="rId49"/>
  </p:handoutMasterIdLst>
  <p:sldIdLst>
    <p:sldId id="256" r:id="rId2"/>
    <p:sldId id="266" r:id="rId3"/>
    <p:sldId id="258" r:id="rId4"/>
    <p:sldId id="281" r:id="rId5"/>
    <p:sldId id="275" r:id="rId6"/>
    <p:sldId id="279" r:id="rId7"/>
    <p:sldId id="283" r:id="rId8"/>
    <p:sldId id="284" r:id="rId9"/>
    <p:sldId id="285" r:id="rId10"/>
    <p:sldId id="286" r:id="rId11"/>
    <p:sldId id="287" r:id="rId12"/>
    <p:sldId id="333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99" r:id="rId21"/>
    <p:sldId id="300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274" r:id="rId48"/>
  </p:sldIdLst>
  <p:sldSz cx="9144000" cy="6858000" type="screen4x3"/>
  <p:notesSz cx="7315200" cy="9601200"/>
  <p:embeddedFontLs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  <p15:guide id="5" pos="5472" userDrawn="1">
          <p15:clr>
            <a:srgbClr val="A4A3A4"/>
          </p15:clr>
        </p15:guide>
        <p15:guide id="6" pos="288" userDrawn="1">
          <p15:clr>
            <a:srgbClr val="A4A3A4"/>
          </p15:clr>
        </p15:guide>
        <p15:guide id="7" pos="4224" userDrawn="1">
          <p15:clr>
            <a:srgbClr val="A4A3A4"/>
          </p15:clr>
        </p15:guide>
        <p15:guide id="8" pos="3024" userDrawn="1">
          <p15:clr>
            <a:srgbClr val="A4A3A4"/>
          </p15:clr>
        </p15:guide>
        <p15:guide id="9" orient="horz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F52"/>
    <a:srgbClr val="9A971B"/>
    <a:srgbClr val="CF941F"/>
    <a:srgbClr val="214164"/>
    <a:srgbClr val="215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794" y="990"/>
      </p:cViewPr>
      <p:guideLst>
        <p:guide orient="horz" pos="3912"/>
        <p:guide pos="2880"/>
        <p:guide orient="horz" pos="624"/>
        <p:guide orient="horz" pos="4128"/>
        <p:guide pos="5472"/>
        <p:guide pos="288"/>
        <p:guide pos="4224"/>
        <p:guide pos="3024"/>
        <p:guide orient="horz"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A9FA7-BEF3-4ABA-9F50-3BDA284D39F4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237B93-C1CE-4BC7-BEC6-F0B16E3120C9}">
      <dgm:prSet phldrT="[Text]" custT="1"/>
      <dgm:spPr/>
      <dgm:t>
        <a:bodyPr/>
        <a:lstStyle/>
        <a:p>
          <a:r>
            <a:rPr lang="en-US" sz="1400" b="1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Main PC</a:t>
          </a:r>
          <a:endParaRPr lang="en-US" sz="1400" b="1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798315DB-653D-4EC5-B4E4-EA2BCCCB3DC7}" type="parTrans" cxnId="{5A3F8406-D152-479B-B8C3-8724B395052A}">
      <dgm:prSet/>
      <dgm:spPr/>
      <dgm:t>
        <a:bodyPr/>
        <a:lstStyle/>
        <a:p>
          <a:endParaRPr lang="en-US"/>
        </a:p>
      </dgm:t>
    </dgm:pt>
    <dgm:pt modelId="{381E7170-393E-40DB-BD54-6DEA5FBC8B6C}" type="sibTrans" cxnId="{5A3F8406-D152-479B-B8C3-8724B395052A}">
      <dgm:prSet/>
      <dgm:spPr/>
      <dgm:t>
        <a:bodyPr/>
        <a:lstStyle/>
        <a:p>
          <a:endParaRPr lang="en-US"/>
        </a:p>
      </dgm:t>
    </dgm:pt>
    <dgm:pt modelId="{44FE5642-EC23-4F97-8B27-52E7252A5C7B}" type="pres">
      <dgm:prSet presAssocID="{1EEA9FA7-BEF3-4ABA-9F50-3BDA284D39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C0ECAD-B550-496C-8AF7-4503B5391BB5}" type="pres">
      <dgm:prSet presAssocID="{58237B93-C1CE-4BC7-BEC6-F0B16E3120C9}" presName="node" presStyleLbl="node1" presStyleIdx="0" presStyleCnt="1" custLinFactY="-2890" custLinFactNeighborX="-90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3F8406-D152-479B-B8C3-8724B395052A}" srcId="{1EEA9FA7-BEF3-4ABA-9F50-3BDA284D39F4}" destId="{58237B93-C1CE-4BC7-BEC6-F0B16E3120C9}" srcOrd="0" destOrd="0" parTransId="{798315DB-653D-4EC5-B4E4-EA2BCCCB3DC7}" sibTransId="{381E7170-393E-40DB-BD54-6DEA5FBC8B6C}"/>
    <dgm:cxn modelId="{AE6EBCEF-FA5D-4CF2-9C8C-9A7549889786}" type="presOf" srcId="{58237B93-C1CE-4BC7-BEC6-F0B16E3120C9}" destId="{B2C0ECAD-B550-496C-8AF7-4503B5391BB5}" srcOrd="0" destOrd="0" presId="urn:microsoft.com/office/officeart/2005/8/layout/default"/>
    <dgm:cxn modelId="{B1986D30-CE3F-48AE-80CB-5BA2B3D1FAAF}" type="presOf" srcId="{1EEA9FA7-BEF3-4ABA-9F50-3BDA284D39F4}" destId="{44FE5642-EC23-4F97-8B27-52E7252A5C7B}" srcOrd="0" destOrd="0" presId="urn:microsoft.com/office/officeart/2005/8/layout/default"/>
    <dgm:cxn modelId="{E1F516F4-3756-4ECB-9B15-80E15D524F28}" type="presParOf" srcId="{44FE5642-EC23-4F97-8B27-52E7252A5C7B}" destId="{B2C0ECAD-B550-496C-8AF7-4503B5391BB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0ECAD-B550-496C-8AF7-4503B5391BB5}">
      <dsp:nvSpPr>
        <dsp:cNvPr id="0" name=""/>
        <dsp:cNvSpPr/>
      </dsp:nvSpPr>
      <dsp:spPr>
        <a:xfrm>
          <a:off x="20992" y="0"/>
          <a:ext cx="809426" cy="4856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Main PC</a:t>
          </a:r>
          <a:endParaRPr lang="en-US" sz="1400" b="1" kern="120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20992" y="0"/>
        <a:ext cx="809426" cy="485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BB20952-B509-4B4A-A905-DFE7CB1B136D}" type="datetimeFigureOut">
              <a:rPr lang="en-US" smtClean="0"/>
              <a:t>3/5/2015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48FAAAD-4CD9-4906-8F3B-D0EA212B09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03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FF555-DB59-419B-962C-76AEFED67151}" type="datetimeFigureOut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9A05-E82C-4969-80FD-A0BD3F78A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2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378122"/>
            <a:ext cx="1685926" cy="32112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0" y="6400805"/>
            <a:ext cx="9144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75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Warner Road, Warner NH 03278  |  </a:t>
            </a:r>
            <a:r>
              <a:rPr lang="en-US" sz="750" b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P:</a:t>
            </a:r>
            <a:r>
              <a:rPr lang="en-US" sz="75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(603) 456-2011 </a:t>
            </a:r>
            <a:r>
              <a:rPr lang="en-US" sz="750" b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en-US" sz="75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(603) 456.2012</a:t>
            </a:r>
            <a:endParaRPr lang="en-US" sz="7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004874" y="6402643"/>
            <a:ext cx="2986726" cy="205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www.madgetech.com</a:t>
            </a:r>
            <a:endParaRPr lang="en-US" sz="7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396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4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FF555-DB59-419B-962C-76AEFED67151}" type="datetimeFigureOut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59A05-E82C-4969-80FD-A0BD3F78A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5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8.wdp"/><Relationship Id="rId2" Type="http://schemas.openxmlformats.org/officeDocument/2006/relationships/image" Target="../media/image5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3.png"/><Relationship Id="rId1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microsoft.com/office/2007/relationships/hdphoto" Target="../media/hdphoto9.wdp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9" r="7071"/>
          <a:stretch/>
        </p:blipFill>
        <p:spPr>
          <a:xfrm>
            <a:off x="-28575" y="0"/>
            <a:ext cx="9182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0189" y="2056507"/>
            <a:ext cx="4881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Data Logger Monitoring Systems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61" b="36765"/>
          <a:stretch/>
        </p:blipFill>
        <p:spPr>
          <a:xfrm>
            <a:off x="118731" y="6013847"/>
            <a:ext cx="2828925" cy="5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343700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2000A Wireless Series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Designed for a Variety of Applications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5095" y="2771112"/>
            <a:ext cx="1564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RFRTDTemp2000A</a:t>
            </a:r>
            <a:endParaRPr lang="en-US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Precision RTD Data Logger </a:t>
            </a:r>
            <a:b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LCD 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301" y1="4724" x2="51607" y2="3802"/>
                        <a14:foregroundMark x1="50738" y1="3571" x2="47176" y2="3456"/>
                        <a14:foregroundMark x1="44570" y1="3456" x2="39618" y2="5069"/>
                        <a14:foregroundMark x1="37359" y1="6567" x2="38923" y2="5530"/>
                        <a14:foregroundMark x1="35447" y1="7834" x2="32928" y2="9447"/>
                        <a14:foregroundMark x1="31625" y1="10829" x2="29192" y2="13249"/>
                        <a14:foregroundMark x1="8775" y1="43088" x2="16073" y2="35599"/>
                        <a14:foregroundMark x1="8427" y1="41705" x2="11729" y2="34447"/>
                        <a14:foregroundMark x1="12772" y1="33065" x2="16247" y2="28226"/>
                        <a14:foregroundMark x1="18158" y1="25806" x2="21112" y2="22005"/>
                        <a14:foregroundMark x1="7298" y1="76843" x2="4605" y2="68203"/>
                        <a14:foregroundMark x1="22415" y1="19816" x2="28931" y2="13249"/>
                        <a14:foregroundMark x1="13380" y1="79378" x2="9470" y2="72235"/>
                        <a14:backgroundMark x1="5995" y1="64747" x2="8254" y2="73848"/>
                        <a14:backgroundMark x1="16942" y1="85138" x2="17724" y2="85484"/>
                        <a14:backgroundMark x1="16334" y1="85023" x2="15378" y2="84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496" y="1079768"/>
            <a:ext cx="2124794" cy="1602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1491" y1="19547" x2="81491" y2="38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284" t="3622" r="6245" b="4706"/>
          <a:stretch/>
        </p:blipFill>
        <p:spPr>
          <a:xfrm>
            <a:off x="533400" y="1547834"/>
            <a:ext cx="1202333" cy="1169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771112"/>
            <a:ext cx="15784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RFTemp2000A</a:t>
            </a:r>
          </a:p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Ambient Temperature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Logger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LCD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174" y="1501146"/>
            <a:ext cx="1882452" cy="1364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8776" y="2771112"/>
            <a:ext cx="1502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RFTCTemp2000A</a:t>
            </a:r>
          </a:p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Thermocouple Data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Logger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</a:t>
            </a:r>
            <a:b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LCD 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944" y1="80195" x2="9062" y2="96905"/>
                        <a14:foregroundMark x1="13873" y1="87445" x2="15397" y2="99558"/>
                        <a14:foregroundMark x1="20850" y1="94253" x2="40096" y2="97082"/>
                        <a14:foregroundMark x1="43224" y1="95402" x2="70970" y2="94960"/>
                        <a14:foregroundMark x1="78428" y1="90363" x2="89174" y2="95402"/>
                        <a14:foregroundMark x1="91099" y1="83378" x2="99679" y2="99558"/>
                        <a14:foregroundMark x1="90457" y1="80195" x2="99920" y2="83820"/>
                        <a14:foregroundMark x1="81982" y1="10927" x2="80781" y2="43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48" t="4387" r="7113" b="5303"/>
          <a:stretch/>
        </p:blipFill>
        <p:spPr>
          <a:xfrm>
            <a:off x="4215096" y="4056956"/>
            <a:ext cx="1159933" cy="1132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5095" y="5215464"/>
            <a:ext cx="17487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RFRHTemp2000A</a:t>
            </a:r>
          </a:p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Humidity &amp; Temperature Data Logger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LCD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024" y1="79929" x2="8661" y2="95579"/>
                        <a14:foregroundMark x1="13953" y1="88240" x2="17963" y2="98497"/>
                        <a14:foregroundMark x1="28629" y1="94076" x2="43224" y2="99469"/>
                        <a14:foregroundMark x1="50762" y1="93369" x2="75060" y2="95756"/>
                        <a14:foregroundMark x1="81315" y1="88683" x2="94146" y2="98232"/>
                        <a14:foregroundMark x1="90377" y1="83554" x2="99439" y2="87975"/>
                        <a14:foregroundMark x1="89735" y1="80371" x2="99439" y2="82847"/>
                        <a14:foregroundMark x1="81315" y1="61804" x2="80834" y2="12025"/>
                        <a14:foregroundMark x1="81075" y1="12025" x2="70409" y2="10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229" t="4681" r="6089" b="4953"/>
          <a:stretch/>
        </p:blipFill>
        <p:spPr>
          <a:xfrm>
            <a:off x="2361954" y="4055128"/>
            <a:ext cx="1172049" cy="1120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5754" y="5215465"/>
            <a:ext cx="17695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RFPRHTemp2000A</a:t>
            </a:r>
          </a:p>
          <a:p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Pressure, Humidity &amp; Temperature Data Logger with LCD 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" b="99735" l="0" r="99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46" t="3045" r="6713" b="4627"/>
          <a:stretch/>
        </p:blipFill>
        <p:spPr>
          <a:xfrm>
            <a:off x="639952" y="3985322"/>
            <a:ext cx="1187188" cy="1162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9952" y="5215465"/>
            <a:ext cx="13956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AAB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RFCurrent2000A</a:t>
            </a:r>
          </a:p>
          <a:p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DC Current </a:t>
            </a:r>
            <a:b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Logger with LCD 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2633" y1="11204" x2="84314" y2="12325"/>
                        <a14:foregroundMark x1="84306" y1="13489" x2="84890" y2="4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12" t="4155" r="4299" b="4457"/>
          <a:stretch/>
        </p:blipFill>
        <p:spPr>
          <a:xfrm>
            <a:off x="7581495" y="1543316"/>
            <a:ext cx="1177676" cy="11776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81495" y="2771241"/>
            <a:ext cx="12682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RFPulse2000A</a:t>
            </a:r>
          </a:p>
          <a:p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Pulse Data Logger with LCD 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8182" y1="11175" x2="80779" y2="11175"/>
                        <a14:foregroundMark x1="81540" y1="13165" x2="81011" y2="57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52" t="4791" r="6095" b="4791"/>
          <a:stretch/>
        </p:blipFill>
        <p:spPr>
          <a:xfrm>
            <a:off x="6015516" y="1543316"/>
            <a:ext cx="1174986" cy="11390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1716" y="2771112"/>
            <a:ext cx="13269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8A6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RFVolt2000A</a:t>
            </a:r>
          </a:p>
          <a:p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Voltage Data Logger with LCD 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970" y="3800426"/>
            <a:ext cx="1962150" cy="20876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36901" y="5189632"/>
            <a:ext cx="18054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501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RFCO</a:t>
            </a:r>
            <a:r>
              <a:rPr lang="en-US" sz="900" b="1" dirty="0" smtClean="0">
                <a:solidFill>
                  <a:srgbClr val="501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501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RHTemp2000A</a:t>
            </a:r>
          </a:p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en-US" sz="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Humidity &amp; Temperature Data Logger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LCD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Display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0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0" r="10186" b="415"/>
          <a:stretch/>
        </p:blipFill>
        <p:spPr>
          <a:xfrm>
            <a:off x="-28575" y="1985"/>
            <a:ext cx="9172576" cy="6856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886200" y="-457200"/>
            <a:ext cx="13716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24400"/>
            <a:ext cx="9144000" cy="1851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11055" y="3810000"/>
            <a:ext cx="67697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2000A Wireless Data Logger Models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43700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2000A Series Common Features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Wireless Data Loggers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130" y="1471242"/>
            <a:ext cx="55582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 Alone Data Logger with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Capability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Direct USB Interface when used in stand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alone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 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Wall Mounting or Stand: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Dimensions: 3.5 in x 3.25 in 0.95 in 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(88.9 mm x 82.6 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Audible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Alarms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Readout via LCD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Battery Life Indicator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Reading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Minimum, Maximum, Average Statistics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Reset Statistics using Keypad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Battery Life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External power option available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Battery will be used as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backup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508" y="1104902"/>
            <a:ext cx="3635354" cy="476455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0259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RFTemp2000A</a:t>
            </a:r>
          </a:p>
          <a:p>
            <a:pPr lvl="0"/>
            <a:r>
              <a:rPr lang="en-US" dirty="0">
                <a:solidFill>
                  <a:srgbClr val="A83F52"/>
                </a:solidFill>
                <a:latin typeface="Calibri Light" panose="020F0302020204030204"/>
                <a:cs typeface="Arial" panose="020B0604020202020204" pitchFamily="34" charset="0"/>
              </a:rPr>
              <a:t>Wireless Ambient Temperature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91" y="926394"/>
            <a:ext cx="4805005" cy="43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410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Laboratory Monitoring, Warehouse Monitoring, Incubators, Stability Chambers, Clean Rooms, Environmental Mapping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63394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Ambient Temperature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-20 °C to +60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(-4 °F to +140 °F)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Mounting or Stand: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3.5 in x 3.25 in 0.95 in </a:t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(88.9 mm x 82.6 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years typical at a 1 minute reading rate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46006" y="5299271"/>
            <a:ext cx="2830452" cy="762002"/>
            <a:chOff x="5331240" y="1081607"/>
            <a:chExt cx="2830452" cy="7620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5465" y="1081607"/>
              <a:ext cx="762002" cy="7620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690" y="1081607"/>
              <a:ext cx="762002" cy="7620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1240" y="1081607"/>
              <a:ext cx="762002" cy="762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3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RFTCTemp2000A</a:t>
            </a:r>
          </a:p>
          <a:p>
            <a:pPr lvl="0"/>
            <a:r>
              <a:rPr lang="en-US" dirty="0">
                <a:solidFill>
                  <a:srgbClr val="A83F52"/>
                </a:solidFill>
                <a:latin typeface="Calibri Light" panose="020F0302020204030204"/>
                <a:cs typeface="Arial" panose="020B0604020202020204" pitchFamily="34" charset="0"/>
              </a:rPr>
              <a:t>Wireless </a:t>
            </a:r>
            <a:r>
              <a:rPr lang="en-US" dirty="0" smtClean="0">
                <a:solidFill>
                  <a:srgbClr val="A83F52"/>
                </a:solidFill>
                <a:latin typeface="Calibri Light" panose="020F0302020204030204"/>
                <a:cs typeface="Arial" panose="020B0604020202020204" pitchFamily="34" charset="0"/>
              </a:rPr>
              <a:t>Thermocouple Temperature </a:t>
            </a:r>
            <a:r>
              <a:rPr lang="en-US" dirty="0">
                <a:solidFill>
                  <a:srgbClr val="A83F52"/>
                </a:solidFill>
                <a:latin typeface="Calibri Light" panose="020F0302020204030204"/>
                <a:cs typeface="Arial" panose="020B0604020202020204" pitchFamily="34" charset="0"/>
              </a:rPr>
              <a:t>Monitoring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546" y="835516"/>
            <a:ext cx="6646386" cy="4818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41024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Laboratory Monitoring, Warehouse Monitoring, Chemical Storage, Medical &amp; Pharmaceutical, Clean Rooms,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Refrigerators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Freezers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4251805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Remote Temperature Monitoring with a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Thermocouple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Ambient Temperature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-20 °C to +60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(-4 °F to +140 °F)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3.0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x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3.5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0.95 in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(76.2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88.9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years typical at a 1 minute reading rate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46005" y="5314008"/>
            <a:ext cx="2830452" cy="762002"/>
            <a:chOff x="4800600" y="1320385"/>
            <a:chExt cx="2830452" cy="762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4825" y="1320385"/>
              <a:ext cx="762002" cy="76200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9050" y="1320385"/>
              <a:ext cx="762002" cy="76200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1320385"/>
              <a:ext cx="762002" cy="762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65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559" y="-363118"/>
            <a:ext cx="7529344" cy="5677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RFRTDTemp2000A</a:t>
            </a:r>
          </a:p>
          <a:p>
            <a:pPr lvl="0"/>
            <a:r>
              <a:rPr lang="en-US" dirty="0">
                <a:solidFill>
                  <a:srgbClr val="A83F52"/>
                </a:solidFill>
                <a:latin typeface="Calibri Light" panose="020F0302020204030204"/>
                <a:cs typeface="Arial" panose="020B0604020202020204" pitchFamily="34" charset="0"/>
              </a:rPr>
              <a:t>Wireless Precision RTD Temperature Monitoring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5254980"/>
            <a:ext cx="410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Laboratory &amp; Hospitals, Medical &amp; Pharmaceutical,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Clean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Rooms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38894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Applications that Require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External Channel Temperature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-200 °C to +850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(-392 °F to +1562 °F)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3.0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x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3.5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0.95 in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(76.2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88.9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years typical at a 1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minute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reading rate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46005" y="5314008"/>
            <a:ext cx="2830452" cy="762002"/>
            <a:chOff x="4800600" y="1320385"/>
            <a:chExt cx="2830452" cy="762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4825" y="1320385"/>
              <a:ext cx="762002" cy="76200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9050" y="1320385"/>
              <a:ext cx="762002" cy="76200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1320385"/>
              <a:ext cx="762002" cy="762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0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RFVolt2000A</a:t>
            </a:r>
          </a:p>
          <a:p>
            <a:pPr lvl="0"/>
            <a:r>
              <a:rPr lang="en-US" dirty="0">
                <a:solidFill>
                  <a:srgbClr val="CF941F"/>
                </a:solidFill>
                <a:latin typeface="Calibri Light" panose="020F0302020204030204"/>
                <a:cs typeface="Arial" panose="020B0604020202020204" pitchFamily="34" charset="0"/>
              </a:rPr>
              <a:t>Wireless Voltage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91" y="786344"/>
            <a:ext cx="4805005" cy="43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5012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Usage Studies, Solar Cell Monitoring,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Cathodic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Protection Monitoring, Applications that Require an External Sensor,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160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mV Model Measures Radio or Electromagnetic Frequency Interference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551485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Applications that Require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DC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Voltage Signal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-3 VDC to +3 VDC for 2.5 V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-8 VDC to +24 VDC for 15 V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-8 VDC to +32 VDC for 30 V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-160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mVDC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+160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mVDC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160 mV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 or Stand: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3.5 in x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3.17 in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0.95 in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(88.9 mm x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80.5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years typical at a 15 minute reading rate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352" y="5004037"/>
            <a:ext cx="762002" cy="762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531" y="5004037"/>
            <a:ext cx="762002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RFPulse2000A</a:t>
            </a:r>
          </a:p>
          <a:p>
            <a:pPr lvl="0"/>
            <a:r>
              <a:rPr lang="en-US" dirty="0">
                <a:solidFill>
                  <a:srgbClr val="F79646">
                    <a:lumMod val="75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Wireless Pulse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91" y="785446"/>
            <a:ext cx="4805005" cy="43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410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Wind Speed Monitoring, Energy Monitoring,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Flow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Rate Monitoring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55148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Applications that Require Pulse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Output Signal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Input Low: &lt;720 mV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Input High: &gt;1.070 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 or Stand: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3.5 in x 3.0 in x 0.95 in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88.9 mm x 76.2 mm x 24.1 mm) </a:t>
            </a:r>
            <a:endParaRPr lang="en-US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years typical at a 10 minute reading rate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40596" y="5071781"/>
            <a:ext cx="2830452" cy="762002"/>
            <a:chOff x="4783666" y="1081607"/>
            <a:chExt cx="2830452" cy="7620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891" y="1081607"/>
              <a:ext cx="762002" cy="7620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2116" y="1081607"/>
              <a:ext cx="762002" cy="7620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3666" y="1081607"/>
              <a:ext cx="762002" cy="762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81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RFCurrent2000A</a:t>
            </a:r>
          </a:p>
          <a:p>
            <a:pPr lvl="0"/>
            <a:r>
              <a:rPr lang="en-US" dirty="0">
                <a:solidFill>
                  <a:srgbClr val="9A971B"/>
                </a:solidFill>
                <a:latin typeface="Calibri Light" panose="020F0302020204030204"/>
                <a:cs typeface="Arial" panose="020B0604020202020204" pitchFamily="34" charset="0"/>
              </a:rPr>
              <a:t>Wireless DC Current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91" y="787732"/>
            <a:ext cx="4805005" cy="4358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4250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Usage Studies, Energy Monitoring Studies, Photovoltaic Research (PV), Process Control Instrument Recording, Data Logging from Sensors with Current Outputs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428033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Applications that Require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DC Current Signal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Nominal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 mA, 160 mA &amp; 3 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 or Stand: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 for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 mA &amp; 3 A: 3.19 in x 3.5 in x 0.95 in </a:t>
            </a:r>
            <a:r>
              <a:rPr lang="it-I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it-I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80.9 mm x 88.9 mm x 24.1 mm) - Data logger only </a:t>
            </a:r>
            <a:endParaRPr lang="it-IT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it-I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 for 160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mA: 3.17 in x 3.5 in x 0.95 in </a:t>
            </a:r>
            <a:r>
              <a:rPr lang="it-I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it-I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80.5 mm x 88.9 mm x 24.1 mm) - Data logger </a:t>
            </a:r>
            <a:r>
              <a:rPr lang="it-IT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years typical at a 15 minute reading rate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07419" y="5004116"/>
            <a:ext cx="3869664" cy="1084193"/>
            <a:chOff x="4726427" y="5143100"/>
            <a:chExt cx="3869664" cy="1084193"/>
          </a:xfrm>
        </p:grpSpPr>
        <p:grpSp>
          <p:nvGrpSpPr>
            <p:cNvPr id="26" name="Group 25"/>
            <p:cNvGrpSpPr/>
            <p:nvPr/>
          </p:nvGrpSpPr>
          <p:grpSpPr>
            <a:xfrm>
              <a:off x="4726427" y="5143100"/>
              <a:ext cx="3869664" cy="762002"/>
              <a:chOff x="4800600" y="335873"/>
              <a:chExt cx="3869664" cy="76200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4825" y="335873"/>
                <a:ext cx="762002" cy="762002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9050" y="335873"/>
                <a:ext cx="762002" cy="762002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0600" y="335873"/>
                <a:ext cx="762002" cy="76200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08262" y="335873"/>
                <a:ext cx="762002" cy="762002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6853297" y="5857961"/>
              <a:ext cx="750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latin typeface="+mj-lt"/>
                </a:rPr>
                <a:t>For the 3 A model</a:t>
              </a:r>
              <a:endParaRPr lang="en-US" sz="900" i="1" dirty="0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33666" y="5857961"/>
              <a:ext cx="1161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latin typeface="+mj-lt"/>
                </a:rPr>
                <a:t>For the 20 mA &amp; </a:t>
              </a:r>
              <a:br>
                <a:rPr lang="en-US" sz="900" i="1" dirty="0" smtClean="0">
                  <a:latin typeface="+mj-lt"/>
                </a:rPr>
              </a:br>
              <a:r>
                <a:rPr lang="en-US" sz="900" i="1" dirty="0" smtClean="0">
                  <a:latin typeface="+mj-lt"/>
                </a:rPr>
                <a:t>160 mA models</a:t>
              </a:r>
              <a:endParaRPr lang="en-US" sz="900" i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89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RFRHTemp2000A</a:t>
            </a:r>
          </a:p>
          <a:p>
            <a:pPr lvl="0"/>
            <a:r>
              <a:rPr lang="en-US" dirty="0">
                <a:solidFill>
                  <a:srgbClr val="0070C0"/>
                </a:solidFill>
                <a:latin typeface="Calibri Light" panose="020F0302020204030204"/>
                <a:cs typeface="Arial" panose="020B0604020202020204" pitchFamily="34" charset="0"/>
              </a:rPr>
              <a:t>Wireless Humidity &amp; Temperature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91" y="796836"/>
            <a:ext cx="4805005" cy="43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410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Laboratory Monitoring, Warehouse Monitoring, Incubators, Chemical Storage, Clean Rooms, Greenhouse Monitoring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86291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Industrial or Laboratory Applications.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Designed with External Humidity and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RTD Temperature Sensors: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-20 °C to +60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(-4 °F to +140 °F), </a:t>
            </a:r>
            <a:b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0 %RH to 95 %RH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Mounting or Stand: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3.0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x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3.5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0.95 in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(76.2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88.9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years typical at a 1 minute reading rate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46006" y="5154976"/>
            <a:ext cx="2830452" cy="762002"/>
            <a:chOff x="5145068" y="1455992"/>
            <a:chExt cx="2830452" cy="7620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9293" y="1455992"/>
              <a:ext cx="762002" cy="7620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3518" y="1455992"/>
              <a:ext cx="762002" cy="7620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5068" y="1455992"/>
              <a:ext cx="762002" cy="762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8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481" r="10288"/>
          <a:stretch/>
        </p:blipFill>
        <p:spPr>
          <a:xfrm>
            <a:off x="3933825" y="1"/>
            <a:ext cx="5210175" cy="62051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7" t="4269" r="19517" b="18169"/>
          <a:stretch/>
        </p:blipFill>
        <p:spPr>
          <a:xfrm rot="16200000">
            <a:off x="-1067398" y="1047780"/>
            <a:ext cx="6219397" cy="4106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96743"/>
            <a:ext cx="3429000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  <a:p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About MadgeTech, Inc.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Systems &amp; Components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Data Loggers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2000A Wireless Data Logger Models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Cloud Services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4 Data Logger Software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Servicing and Maintenance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Customer Support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RFPRHTemp2000A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Wireless Pressure, Humidity &amp; Temperature Monitoring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91" y="892969"/>
            <a:ext cx="4805006" cy="4358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5254980"/>
            <a:ext cx="410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Weather Data Monitoring, Warehouse Monitoring, Clean Rooms, Measuring Barometric Pressure in High Rise Buildings</a:t>
            </a:r>
            <a:endParaRPr lang="en-US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90716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 that Require Ambient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Pressure, Humidity &amp; Temperature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-20 °C to +60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(-4 °F to +140 °F)</a:t>
            </a:r>
            <a:b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0 %RH to 95 %RH, 250 mbar to 1300 mbar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Wall Mounting or Stand: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3.5 in x 3.0 in x 0.95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(88.9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 x 76.2 mm x 24.1 mm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years typical at a 15 minute reading rate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531" y="5169183"/>
            <a:ext cx="762002" cy="7620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352" y="5169183"/>
            <a:ext cx="762002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86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942" y="801655"/>
            <a:ext cx="4937264" cy="4887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RFCO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RHTemp2000A</a:t>
            </a:r>
          </a:p>
          <a:p>
            <a:pPr lvl="0"/>
            <a:r>
              <a:rPr lang="en-US" dirty="0">
                <a:solidFill>
                  <a:srgbClr val="8064A2">
                    <a:lumMod val="75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Wireless Pressure, Humidity &amp; Temperature Monitoring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5254980"/>
            <a:ext cx="41024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Incubator Monitoring, Building Studies (hospitals, schools, offices), HVAC System Testing, Agricultural Studies, Indoor Air Quality (IAQ) Studies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797130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Air Quality Study Applications like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HVAC and more. Designed with External CO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Humidity &amp; Temperature Sensor: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Measurement Range: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 °C to +55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(-32 °F to +131 °F)</a:t>
            </a:r>
            <a:b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0 %RH to 95 %RH non-condensing,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0.002 to 100 PSIA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3.5 in x 3.25 in 0.95 in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(88.9 mm x 82.6 mm x 24.1 mm)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 months typical at a 10 minute reading rate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46006" y="5296257"/>
            <a:ext cx="2830452" cy="762002"/>
            <a:chOff x="5346006" y="5296257"/>
            <a:chExt cx="2830452" cy="7620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0231" y="5296257"/>
              <a:ext cx="762002" cy="7620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4456" y="5296257"/>
              <a:ext cx="762002" cy="7620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6006" y="5296257"/>
              <a:ext cx="762002" cy="762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777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25" y="870857"/>
            <a:ext cx="5521002" cy="4295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VTMS</a:t>
            </a:r>
            <a:endParaRPr lang="en-US" sz="3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Wireless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Vaccine Temperature Monitoring System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5254980"/>
            <a:ext cx="40102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Applications: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Incubator Monitoring, Building Studies (hospitals, schools, offices), HVAC System Testing, Agricultural Studies, Indoor Air Quality (IAQ) Studies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756221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 for Applications that Require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Continual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 Sensitive Monitoring: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Type K Thermocouple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(Included)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Operating Environment: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 °C to +60 °C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(-4 °F to +140 °F)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0 %RH to 95 %RH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non-condensing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Bracket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Mounting: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Dimensions: 3.0 in x 3.5 in x 0.95 in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76.2 mm x 88.9 mm x 24.1 mm) </a:t>
            </a:r>
            <a:endParaRPr lang="en-US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Life: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years typical at a 1 minute reading rate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231" y="5296257"/>
            <a:ext cx="762002" cy="762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56" y="5296257"/>
            <a:ext cx="762002" cy="762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006" y="5296257"/>
            <a:ext cx="762002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04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18" y="857589"/>
            <a:ext cx="6769624" cy="4948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RFC1000</a:t>
            </a:r>
            <a:endParaRPr lang="en-US" sz="3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Wireless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Transceiver &amp; Repeater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556230" cy="4724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transceiver &amp; repeater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loggers.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transmission range, for better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 in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occluded environments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such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ovens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refrigerators.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external antenna, allowing more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flexibility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mounting positions in both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orientation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proximity to *metal walls.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Transmission distance to other RFC1000’s: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Transmission distance to data loggers: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*Note:</a:t>
            </a:r>
            <a:r>
              <a:rPr lang="en-US" sz="1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RFC1000 has to be 6-12 inches way from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metal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beams for less obstruction of signal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5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054" y="1066067"/>
            <a:ext cx="3600152" cy="4949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RFC1000-CE</a:t>
            </a:r>
            <a:endParaRPr lang="en-US" sz="3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Wireless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Transceiver &amp; Repeater, CE Approved for Europe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3774175" cy="4724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transceiver &amp; repeater for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loggers.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transmission range, for better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occluded environments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such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ovens &amp; refrigerators.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external antenna, allowing more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flexibility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mounting positions in both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orientation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proximity to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*metal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walls.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Transmission distance to other RFC1000-CE’s: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2,500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Transmission distance to data loggers: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lvl="1">
              <a:spcBef>
                <a:spcPts val="600"/>
              </a:spcBef>
            </a:pPr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*Note:</a:t>
            </a:r>
            <a:r>
              <a:rPr lang="en-US" sz="1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RFC1000-CE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has to be 6-12 inches way from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metal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beams for less obstruction of signal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3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06" b="6481"/>
          <a:stretch/>
        </p:blipFill>
        <p:spPr>
          <a:xfrm>
            <a:off x="4984376" y="432323"/>
            <a:ext cx="3483348" cy="5579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78266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RFC1000-IP69K</a:t>
            </a:r>
            <a:endParaRPr lang="en-US" sz="3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Splash Proof Wireless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Transceiver &amp;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Repeater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199" y="1435776"/>
            <a:ext cx="400340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&amp;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Splash Proof Wireless transceiver &amp; repeater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wireless data loggers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transmission range, for better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occluded environments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such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ovens &amp; refrigerators.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external antenna, allowing more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flexibility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mounting positions in both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orientation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proximity to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*metal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walls.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Transmission distance to other RFC1000-IP69K’s: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Transmission distance to data loggers: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2,000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indoor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(line of sight unobstructed)</a:t>
            </a:r>
          </a:p>
          <a:p>
            <a:pPr lvl="1">
              <a:spcBef>
                <a:spcPts val="600"/>
              </a:spcBef>
            </a:pPr>
            <a:endParaRPr lang="en-US" sz="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*Note:</a:t>
            </a:r>
            <a:r>
              <a:rPr lang="en-US" sz="1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RFC1000-IP69K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has to be 6-12 inches way from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metal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beams for less obstruction of signal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84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0" r="10186" b="415"/>
          <a:stretch/>
        </p:blipFill>
        <p:spPr>
          <a:xfrm>
            <a:off x="-28575" y="1985"/>
            <a:ext cx="9172576" cy="6856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194563" y="1234440"/>
            <a:ext cx="1371600" cy="57607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24400"/>
            <a:ext cx="5760720" cy="1851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11055" y="3810000"/>
            <a:ext cx="51575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Cloud 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016" y="3543013"/>
            <a:ext cx="2990691" cy="11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037" y="4647874"/>
            <a:ext cx="6257925" cy="1314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000815"/>
            <a:ext cx="7162800" cy="3645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43700"/>
            <a:ext cx="5810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Cloud Services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Features of the MadgeTech Cloud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41" y="277909"/>
            <a:ext cx="2686109" cy="100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78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6" y="875562"/>
            <a:ext cx="7117095" cy="42773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965" y="4915272"/>
            <a:ext cx="82772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MadgeTech Cloud Hosted data logging platform provides continuous logging and monitoring of temperature, pressure, and humidity data while giving users instant access for from any location. 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Cloud Services, data loggers can securely transmit data in real time to be viewed on any internet or data enabled device such as a computer, tablet, or cell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phone.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43700"/>
            <a:ext cx="5810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Cloud Services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Features of the MadgeTech Cloud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41" y="277909"/>
            <a:ext cx="2686109" cy="100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7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43700"/>
            <a:ext cx="5810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Cloud Services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Features of the MadgeTech Cloud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078" y="1557004"/>
            <a:ext cx="4946932" cy="3724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Scalable Solution with Limitless Applications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Quick &amp; Easy Setup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 &amp; Logging Continuously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Access Data Instantly &amp; Securely from Anywhere in the World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Email &amp; Text Message Alarm Notifications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Audit Alarm Activity Response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Powerful Customizable User Interface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Dashboard Overview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Roles &amp; Users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Administrative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 Class Support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685" y="1557004"/>
            <a:ext cx="2376800" cy="4588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41" y="277909"/>
            <a:ext cx="2686109" cy="100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3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7" r="9389"/>
          <a:stretch/>
        </p:blipFill>
        <p:spPr>
          <a:xfrm>
            <a:off x="-1" y="-9524"/>
            <a:ext cx="9144001" cy="6219824"/>
          </a:xfrm>
          <a:prstGeom prst="rect">
            <a:avLst/>
          </a:prstGeom>
        </p:spPr>
      </p:pic>
      <p:sp>
        <p:nvSpPr>
          <p:cNvPr id="14" name="Freeform 10"/>
          <p:cNvSpPr>
            <a:spLocks/>
          </p:cNvSpPr>
          <p:nvPr/>
        </p:nvSpPr>
        <p:spPr bwMode="auto">
          <a:xfrm>
            <a:off x="1297413" y="2062141"/>
            <a:ext cx="6056313" cy="3746500"/>
          </a:xfrm>
          <a:custGeom>
            <a:avLst/>
            <a:gdLst>
              <a:gd name="T0" fmla="*/ 1612 w 1612"/>
              <a:gd name="T1" fmla="*/ 230 h 996"/>
              <a:gd name="T2" fmla="*/ 1591 w 1612"/>
              <a:gd name="T3" fmla="*/ 209 h 996"/>
              <a:gd name="T4" fmla="*/ 390 w 1612"/>
              <a:gd name="T5" fmla="*/ 209 h 996"/>
              <a:gd name="T6" fmla="*/ 343 w 1612"/>
              <a:gd name="T7" fmla="*/ 0 h 996"/>
              <a:gd name="T8" fmla="*/ 302 w 1612"/>
              <a:gd name="T9" fmla="*/ 209 h 996"/>
              <a:gd name="T10" fmla="*/ 21 w 1612"/>
              <a:gd name="T11" fmla="*/ 209 h 996"/>
              <a:gd name="T12" fmla="*/ 0 w 1612"/>
              <a:gd name="T13" fmla="*/ 230 h 996"/>
              <a:gd name="T14" fmla="*/ 0 w 1612"/>
              <a:gd name="T15" fmla="*/ 975 h 996"/>
              <a:gd name="T16" fmla="*/ 21 w 1612"/>
              <a:gd name="T17" fmla="*/ 996 h 996"/>
              <a:gd name="T18" fmla="*/ 1591 w 1612"/>
              <a:gd name="T19" fmla="*/ 996 h 996"/>
              <a:gd name="T20" fmla="*/ 1612 w 1612"/>
              <a:gd name="T21" fmla="*/ 975 h 996"/>
              <a:gd name="T22" fmla="*/ 1612 w 1612"/>
              <a:gd name="T23" fmla="*/ 230 h 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12" h="996">
                <a:moveTo>
                  <a:pt x="1612" y="230"/>
                </a:moveTo>
                <a:cubicBezTo>
                  <a:pt x="1612" y="218"/>
                  <a:pt x="1603" y="209"/>
                  <a:pt x="1591" y="209"/>
                </a:cubicBezTo>
                <a:cubicBezTo>
                  <a:pt x="390" y="209"/>
                  <a:pt x="390" y="209"/>
                  <a:pt x="390" y="209"/>
                </a:cubicBezTo>
                <a:cubicBezTo>
                  <a:pt x="343" y="0"/>
                  <a:pt x="343" y="0"/>
                  <a:pt x="343" y="0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1" y="209"/>
                  <a:pt x="21" y="209"/>
                  <a:pt x="21" y="209"/>
                </a:cubicBezTo>
                <a:cubicBezTo>
                  <a:pt x="9" y="209"/>
                  <a:pt x="0" y="218"/>
                  <a:pt x="0" y="230"/>
                </a:cubicBezTo>
                <a:cubicBezTo>
                  <a:pt x="0" y="975"/>
                  <a:pt x="0" y="975"/>
                  <a:pt x="0" y="975"/>
                </a:cubicBezTo>
                <a:cubicBezTo>
                  <a:pt x="0" y="987"/>
                  <a:pt x="9" y="996"/>
                  <a:pt x="21" y="996"/>
                </a:cubicBezTo>
                <a:cubicBezTo>
                  <a:pt x="1591" y="996"/>
                  <a:pt x="1591" y="996"/>
                  <a:pt x="1591" y="996"/>
                </a:cubicBezTo>
                <a:cubicBezTo>
                  <a:pt x="1603" y="996"/>
                  <a:pt x="1612" y="987"/>
                  <a:pt x="1612" y="975"/>
                </a:cubicBezTo>
                <a:lnTo>
                  <a:pt x="1612" y="23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48000">
                <a:schemeClr val="accent1">
                  <a:lumMod val="75000"/>
                  <a:alpha val="70000"/>
                </a:schemeClr>
              </a:gs>
              <a:gs pos="100000">
                <a:srgbClr val="214164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45050" y="2976541"/>
            <a:ext cx="5791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 MadgeTech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MadgeTech, Inc. is a global company based in New England and founded on traditional principles, customer service, quality and trust.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MadgeTech designs, engineers and manufactures all products at the USA headquarters, and distributes around the globe.</a:t>
            </a:r>
          </a:p>
          <a:p>
            <a:r>
              <a:rPr lang="en-US" sz="1400" dirty="0">
                <a:solidFill>
                  <a:schemeClr val="bg1"/>
                </a:solidFill>
              </a:rPr>
              <a:t> </a:t>
            </a:r>
          </a:p>
          <a:p>
            <a:r>
              <a:rPr lang="en-US" sz="1400" dirty="0">
                <a:solidFill>
                  <a:schemeClr val="bg1"/>
                </a:solidFill>
              </a:rPr>
              <a:t>MadgeTech is dedicated to providing reliable, cutting edge products at an affordable price with world class customer service.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506" y="1848498"/>
            <a:ext cx="239334" cy="2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0" r="10186" b="415"/>
          <a:stretch/>
        </p:blipFill>
        <p:spPr>
          <a:xfrm>
            <a:off x="-28575" y="1985"/>
            <a:ext cx="9172576" cy="6856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886200" y="-457200"/>
            <a:ext cx="13716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24400"/>
            <a:ext cx="9144000" cy="1851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11055" y="3810000"/>
            <a:ext cx="6675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4 Data Logger Software</a:t>
            </a:r>
          </a:p>
        </p:txBody>
      </p:sp>
    </p:spTree>
    <p:extLst>
      <p:ext uri="{BB962C8B-B14F-4D97-AF65-F5344CB8AC3E}">
        <p14:creationId xmlns:p14="http://schemas.microsoft.com/office/powerpoint/2010/main" val="13320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943" y="1205474"/>
            <a:ext cx="9425187" cy="483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Logger Software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MadgeTech 4 Software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537848"/>
            <a:ext cx="4159985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Powerful Data Analysis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Customizable Reports: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Graph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Tabular Data 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Reports</a:t>
            </a:r>
            <a:endParaRPr lang="en-US" sz="1200" i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Annotate data points on the graph or tabular data.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Statistics include minimum, maximum, average,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time above temperature &amp; more.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User Friendly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Immediate device status information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Digital calibration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Automatic data saving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Export to Excel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®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51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Communication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257851"/>
            <a:ext cx="7435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wireless loggers will automatically be identified by the software and displayed in the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Devices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panel.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devices can be connected, configured and operated simultaneously.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for each device is displayed in the main screen including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Device ID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Serial Number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Last Calibration Date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Level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1" y="1606256"/>
            <a:ext cx="8305797" cy="2336527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7307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Setup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Claiming a Wireless Data Logger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186207"/>
            <a:ext cx="8170333" cy="277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Claiming the Data Logger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claim a 2000A data logger, find the device within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Devices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panel.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Click to highlight and then click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Claim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icon.</a:t>
            </a:r>
          </a:p>
          <a:p>
            <a:pPr>
              <a:spcBef>
                <a:spcPts val="600"/>
              </a:spcBef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Wireless loggers only need to be claimed to the PC once.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Claiming a logger associates it with the PC. This is particularly useful in facilities with multiple data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logger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Once a data logger is claimed, additional information can be viewed in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Devices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panel.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a device is “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unclaimed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the text will be greyed out.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4" t="34252" r="25029" b="24477"/>
          <a:stretch/>
        </p:blipFill>
        <p:spPr>
          <a:xfrm>
            <a:off x="605424" y="1447800"/>
            <a:ext cx="7933151" cy="152400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2198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In Real Time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Starting a 2000A Data Logger &amp; Viewing Data in Real Time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9932" y="4620557"/>
            <a:ext cx="726224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start a 2000A data logger in real time, select a device within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Devices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panel.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Select Real Time Start from the Control tab in the top menu bar.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Choose your parameters for reading rate, immediate or delay start.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6213" y="1608754"/>
            <a:ext cx="7949682" cy="2782928"/>
            <a:chOff x="666205" y="1549175"/>
            <a:chExt cx="7949682" cy="27829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061"/>
            <a:stretch/>
          </p:blipFill>
          <p:spPr>
            <a:xfrm>
              <a:off x="666205" y="1549175"/>
              <a:ext cx="7949682" cy="1403048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3004" y="2431227"/>
              <a:ext cx="3045185" cy="1403948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1405" y="2539775"/>
              <a:ext cx="3276600" cy="1792328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</p:grpSp>
      <p:sp>
        <p:nvSpPr>
          <p:cNvPr id="17" name="Rounded Rectangle 16"/>
          <p:cNvSpPr/>
          <p:nvPr/>
        </p:nvSpPr>
        <p:spPr>
          <a:xfrm>
            <a:off x="450945" y="1453502"/>
            <a:ext cx="310536" cy="3891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52650" y="2348875"/>
            <a:ext cx="310536" cy="3891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945164" y="2440163"/>
            <a:ext cx="310536" cy="3891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0427" y="2275264"/>
            <a:ext cx="38504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3175">
                  <a:noFill/>
                </a:ln>
                <a:gradFill flip="none" rotWithShape="1">
                  <a:gsLst>
                    <a:gs pos="0">
                      <a:srgbClr val="002D86"/>
                    </a:gs>
                    <a:gs pos="48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glow rad="76200">
                    <a:schemeClr val="bg1">
                      <a:alpha val="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3776" y="1385340"/>
            <a:ext cx="38343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3175">
                  <a:noFill/>
                </a:ln>
                <a:gradFill flip="none" rotWithShape="1">
                  <a:gsLst>
                    <a:gs pos="0">
                      <a:srgbClr val="002D86"/>
                    </a:gs>
                    <a:gs pos="48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glow rad="76200">
                    <a:schemeClr val="bg1">
                      <a:alpha val="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16546" y="2369989"/>
            <a:ext cx="38504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75">
                  <a:noFill/>
                </a:ln>
                <a:gradFill flip="none" rotWithShape="1">
                  <a:gsLst>
                    <a:gs pos="0">
                      <a:srgbClr val="002D86"/>
                    </a:gs>
                    <a:gs pos="48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glow rad="76200">
                    <a:schemeClr val="bg1">
                      <a:alpha val="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n w="3175">
                <a:noFill/>
              </a:ln>
              <a:gradFill flip="none" rotWithShape="1">
                <a:gsLst>
                  <a:gs pos="0">
                    <a:srgbClr val="002D86"/>
                  </a:gs>
                  <a:gs pos="48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6200000" scaled="1"/>
                <a:tileRect/>
              </a:gradFill>
              <a:effectLst>
                <a:glow rad="76200">
                  <a:schemeClr val="bg1">
                    <a:alpha val="9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13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Data Handling &amp; File Database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199" y="1549175"/>
            <a:ext cx="29913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data is transmitted, it is automatically saved to the built-in file database within the software for automatic storage.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Downloaded data will be saved and accessible in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Datasets folder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in Real Time mode, a graph will automatically be generated and displayed from the transmitted data.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Customized graphs and compiled data can be saved to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Reports Folder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look and feel is comparable to standard email programs to aid in user friendliness and ease of use.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548044" y="1549175"/>
            <a:ext cx="5410200" cy="4025539"/>
            <a:chOff x="3354978" y="1752600"/>
            <a:chExt cx="5410200" cy="402553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978" y="1905000"/>
              <a:ext cx="5259978" cy="3408334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578" y="1752600"/>
              <a:ext cx="1050744" cy="1968869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978" y="3810000"/>
              <a:ext cx="1050354" cy="1968139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5564778" y="5410200"/>
              <a:ext cx="3200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8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Data from multiple devices can be dragged into a single composite </a:t>
              </a:r>
              <a:r>
                <a:rPr lang="en-US" sz="8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graph. Displayed </a:t>
              </a:r>
              <a:r>
                <a:rPr lang="en-US" sz="8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channels can be controlled via the Channels column.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888378" y="4267200"/>
              <a:ext cx="609600" cy="304800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964578" y="2667000"/>
              <a:ext cx="457200" cy="304800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0775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Graphs, Statistics &amp; Tabular Data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8" y="1676400"/>
            <a:ext cx="5444197" cy="365760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23"/>
          <a:stretch/>
        </p:blipFill>
        <p:spPr>
          <a:xfrm>
            <a:off x="5715000" y="1371600"/>
            <a:ext cx="3083767" cy="434340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473" b="23771"/>
          <a:stretch/>
        </p:blipFill>
        <p:spPr>
          <a:xfrm>
            <a:off x="3657600" y="4191000"/>
            <a:ext cx="4085480" cy="1792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345567" y="1205474"/>
            <a:ext cx="4558605" cy="3177574"/>
            <a:chOff x="4319530" y="1259364"/>
            <a:chExt cx="4558605" cy="3177574"/>
          </a:xfrm>
        </p:grpSpPr>
        <p:sp>
          <p:nvSpPr>
            <p:cNvPr id="19" name="Rounded Rectangle 18"/>
            <p:cNvSpPr/>
            <p:nvPr/>
          </p:nvSpPr>
          <p:spPr>
            <a:xfrm>
              <a:off x="4319530" y="1586800"/>
              <a:ext cx="886209" cy="389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414788" y="1259364"/>
              <a:ext cx="1439501" cy="3974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608551" y="4047832"/>
              <a:ext cx="1213643" cy="389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31335" y="1601290"/>
              <a:ext cx="864339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Graph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14091" y="4064838"/>
              <a:ext cx="1210588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Statistics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87149" y="1278718"/>
              <a:ext cx="1490986" cy="3539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700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Tabular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805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Customizable Interface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81000" y="1447800"/>
            <a:ext cx="4791456" cy="3477399"/>
            <a:chOff x="381000" y="1447800"/>
            <a:chExt cx="4791456" cy="34773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1447800"/>
              <a:ext cx="4715256" cy="31668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381000" y="4648200"/>
              <a:ext cx="2512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 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38600" y="1786128"/>
            <a:ext cx="4791456" cy="3443871"/>
            <a:chOff x="4038600" y="1557528"/>
            <a:chExt cx="4791456" cy="34438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800" y="1557528"/>
              <a:ext cx="4715256" cy="3166872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038600" y="4724400"/>
              <a:ext cx="2512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 2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1000" y="53340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increase efficiency, the MadgeTech software allows users to customize the layout of the screen multiple ways to better suit their needs.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952074" y="1547892"/>
            <a:ext cx="385041" cy="523220"/>
            <a:chOff x="1353729" y="2308383"/>
            <a:chExt cx="385041" cy="523220"/>
          </a:xfrm>
        </p:grpSpPr>
        <p:sp>
          <p:nvSpPr>
            <p:cNvPr id="31" name="Rounded Rectangle 30"/>
            <p:cNvSpPr/>
            <p:nvPr/>
          </p:nvSpPr>
          <p:spPr>
            <a:xfrm>
              <a:off x="1393497" y="2383503"/>
              <a:ext cx="310536" cy="389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53729" y="2308383"/>
              <a:ext cx="385041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278413" y="1277471"/>
            <a:ext cx="310536" cy="3891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4477" y="1209226"/>
            <a:ext cx="38343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3175">
                  <a:noFill/>
                </a:ln>
                <a:gradFill flip="none" rotWithShape="1">
                  <a:gsLst>
                    <a:gs pos="0">
                      <a:srgbClr val="002D86"/>
                    </a:gs>
                    <a:gs pos="48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glow rad="76200">
                    <a:schemeClr val="bg1">
                      <a:alpha val="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2113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Statistics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8654" y="1618822"/>
            <a:ext cx="7924800" cy="2306334"/>
            <a:chOff x="838200" y="1618822"/>
            <a:chExt cx="7924800" cy="230633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605"/>
            <a:stretch/>
          </p:blipFill>
          <p:spPr>
            <a:xfrm>
              <a:off x="838200" y="1618822"/>
              <a:ext cx="5719492" cy="2000678"/>
            </a:xfrm>
            <a:prstGeom prst="rect">
              <a:avLst/>
            </a:prstGeom>
            <a:ln w="12700">
              <a:solidFill>
                <a:srgbClr val="002060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00" y="1676400"/>
              <a:ext cx="3886200" cy="2248756"/>
            </a:xfrm>
            <a:prstGeom prst="rect">
              <a:avLst/>
            </a:prstGeom>
            <a:ln w="12700">
              <a:solidFill>
                <a:srgbClr val="00206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771054" y="3986346"/>
            <a:ext cx="7619999" cy="2062103"/>
            <a:chOff x="762001" y="3986346"/>
            <a:chExt cx="7619999" cy="2062103"/>
          </a:xfrm>
        </p:grpSpPr>
        <p:sp>
          <p:nvSpPr>
            <p:cNvPr id="20" name="TextBox 19"/>
            <p:cNvSpPr txBox="1"/>
            <p:nvPr/>
          </p:nvSpPr>
          <p:spPr>
            <a:xfrm>
              <a:off x="762001" y="3986346"/>
              <a:ext cx="20574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A0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Average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Change per Second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Delta </a:t>
              </a:r>
              <a:r>
                <a:rPr lang="en-US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(First/Last)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Delta </a:t>
              </a:r>
              <a:r>
                <a:rPr lang="en-US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(Min/Max)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Duration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F0</a:t>
              </a:r>
              <a:endPara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14650" y="3986346"/>
              <a:ext cx="264794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Gain/Loss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Maximum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Mean Kinetic Temperature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Median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Minimum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Mode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Pasteurization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24500" y="3986346"/>
              <a:ext cx="28575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Point Count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Relative Standard Deviation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Standard Deviation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Sum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Time Above Threshold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Time Below Threshold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Time to 66%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379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Timeslice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57" y="1752600"/>
            <a:ext cx="5899743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544734" y="3951890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Timeslice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feature enables users to 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view statistics for 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user-selectable 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sections of data.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Statistics report will update and recalculate based on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imeslice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selection.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17" t="2825" r="44750" b="60817"/>
          <a:stretch/>
        </p:blipFill>
        <p:spPr>
          <a:xfrm>
            <a:off x="4648200" y="914400"/>
            <a:ext cx="2938109" cy="28670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2590800" y="1524000"/>
            <a:ext cx="2286000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72008" y="1937068"/>
            <a:ext cx="217283" cy="317245"/>
          </a:xfrm>
          <a:prstGeom prst="rect">
            <a:avLst/>
          </a:prstGeom>
          <a:solidFill>
            <a:srgbClr val="FFFF00">
              <a:alpha val="21000"/>
            </a:srgb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Systems &amp; Components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Building your Data Logging System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24" y="1371600"/>
            <a:ext cx="7107723" cy="3646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25" y="2514600"/>
            <a:ext cx="3573517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953" y="2988744"/>
            <a:ext cx="1202436" cy="15712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2000" y="5486400"/>
            <a:ext cx="2057400" cy="533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RFTCTemp2000A</a:t>
            </a:r>
            <a:endParaRPr lang="en-US" sz="9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800" dirty="0" smtClean="0">
                <a:solidFill>
                  <a:schemeClr val="tx2">
                    <a:lumMod val="50000"/>
                  </a:schemeClr>
                </a:solidFill>
              </a:rPr>
              <a:t>Wireless Thermocouple </a:t>
            </a:r>
            <a:br>
              <a:rPr lang="en-US" sz="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 smtClean="0">
                <a:solidFill>
                  <a:schemeClr val="tx2">
                    <a:lumMod val="50000"/>
                  </a:schemeClr>
                </a:solidFill>
              </a:rPr>
              <a:t>Temperature Data Logger</a:t>
            </a: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797" y="3570395"/>
            <a:ext cx="2269889" cy="1508500"/>
          </a:xfrm>
          <a:prstGeom prst="rect">
            <a:avLst/>
          </a:prstGeom>
        </p:spPr>
      </p:pic>
      <p:sp>
        <p:nvSpPr>
          <p:cNvPr id="22" name="Chevron 21"/>
          <p:cNvSpPr/>
          <p:nvPr/>
        </p:nvSpPr>
        <p:spPr>
          <a:xfrm>
            <a:off x="457200" y="5105400"/>
            <a:ext cx="2895600" cy="381000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Data Logger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914" l="0" r="100000">
                        <a14:foregroundMark x1="32645" y1="80981" x2="63017" y2="82444"/>
                        <a14:foregroundMark x1="14876" y1="87866" x2="50826" y2="96127"/>
                        <a14:foregroundMark x1="54752" y1="96127" x2="86777" y2="93976"/>
                        <a14:foregroundMark x1="52686" y1="96299" x2="60744" y2="96644"/>
                        <a14:foregroundMark x1="65083" y1="96902" x2="89876" y2="94664"/>
                        <a14:foregroundMark x1="13636" y1="88210" x2="14876" y2="91308"/>
                        <a14:foregroundMark x1="18388" y1="90361" x2="37810" y2="96127"/>
                        <a14:foregroundMark x1="18388" y1="92857" x2="37810" y2="98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32" r="8117" b="2372"/>
          <a:stretch/>
        </p:blipFill>
        <p:spPr>
          <a:xfrm>
            <a:off x="5709968" y="997611"/>
            <a:ext cx="1413885" cy="402771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29000" y="5486400"/>
            <a:ext cx="2057400" cy="533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MadgeTech 4 Software</a:t>
            </a:r>
          </a:p>
          <a:p>
            <a:r>
              <a:rPr lang="en-US" sz="800" dirty="0" smtClean="0">
                <a:solidFill>
                  <a:schemeClr val="tx2">
                    <a:lumMod val="50000"/>
                  </a:schemeClr>
                </a:solidFill>
              </a:rPr>
              <a:t>Free Standard Software available or Secure Software available for purchase</a:t>
            </a: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3124200" y="5105400"/>
            <a:ext cx="2895600" cy="381000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MadgeTech Software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0" y="5486400"/>
            <a:ext cx="2057400" cy="533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RFC1000 Wireless Transceiver</a:t>
            </a:r>
          </a:p>
          <a:p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With USB Cable &amp; Power Adapter</a:t>
            </a:r>
          </a:p>
        </p:txBody>
      </p:sp>
      <p:sp>
        <p:nvSpPr>
          <p:cNvPr id="26" name="Chevron 25"/>
          <p:cNvSpPr/>
          <p:nvPr/>
        </p:nvSpPr>
        <p:spPr>
          <a:xfrm>
            <a:off x="5791200" y="5105400"/>
            <a:ext cx="2895600" cy="381000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Transceiver &amp; USB Cable</a:t>
            </a:r>
            <a:endParaRPr lang="en-US" sz="15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244409" y="2440030"/>
            <a:ext cx="877726" cy="1056463"/>
          </a:xfrm>
          <a:custGeom>
            <a:avLst/>
            <a:gdLst>
              <a:gd name="connsiteX0" fmla="*/ 0 w 877726"/>
              <a:gd name="connsiteY0" fmla="*/ 73348 h 1056463"/>
              <a:gd name="connsiteX1" fmla="*/ 12224 w 877726"/>
              <a:gd name="connsiteY1" fmla="*/ 63568 h 1056463"/>
              <a:gd name="connsiteX2" fmla="*/ 17114 w 877726"/>
              <a:gd name="connsiteY2" fmla="*/ 56233 h 1056463"/>
              <a:gd name="connsiteX3" fmla="*/ 26894 w 877726"/>
              <a:gd name="connsiteY3" fmla="*/ 48898 h 1056463"/>
              <a:gd name="connsiteX4" fmla="*/ 34228 w 877726"/>
              <a:gd name="connsiteY4" fmla="*/ 41564 h 1056463"/>
              <a:gd name="connsiteX5" fmla="*/ 36673 w 877726"/>
              <a:gd name="connsiteY5" fmla="*/ 34229 h 1056463"/>
              <a:gd name="connsiteX6" fmla="*/ 44008 w 877726"/>
              <a:gd name="connsiteY6" fmla="*/ 29339 h 1056463"/>
              <a:gd name="connsiteX7" fmla="*/ 48898 w 877726"/>
              <a:gd name="connsiteY7" fmla="*/ 48898 h 1056463"/>
              <a:gd name="connsiteX8" fmla="*/ 51343 w 877726"/>
              <a:gd name="connsiteY8" fmla="*/ 58678 h 1056463"/>
              <a:gd name="connsiteX9" fmla="*/ 58678 w 877726"/>
              <a:gd name="connsiteY9" fmla="*/ 75792 h 1056463"/>
              <a:gd name="connsiteX10" fmla="*/ 63567 w 877726"/>
              <a:gd name="connsiteY10" fmla="*/ 61123 h 1056463"/>
              <a:gd name="connsiteX11" fmla="*/ 68457 w 877726"/>
              <a:gd name="connsiteY11" fmla="*/ 36674 h 1056463"/>
              <a:gd name="connsiteX12" fmla="*/ 70902 w 877726"/>
              <a:gd name="connsiteY12" fmla="*/ 29339 h 1056463"/>
              <a:gd name="connsiteX13" fmla="*/ 78237 w 877726"/>
              <a:gd name="connsiteY13" fmla="*/ 9780 h 1056463"/>
              <a:gd name="connsiteX14" fmla="*/ 90462 w 877726"/>
              <a:gd name="connsiteY14" fmla="*/ 4890 h 1056463"/>
              <a:gd name="connsiteX15" fmla="*/ 97796 w 877726"/>
              <a:gd name="connsiteY15" fmla="*/ 0 h 1056463"/>
              <a:gd name="connsiteX16" fmla="*/ 105131 w 877726"/>
              <a:gd name="connsiteY16" fmla="*/ 2445 h 1056463"/>
              <a:gd name="connsiteX17" fmla="*/ 110021 w 877726"/>
              <a:gd name="connsiteY17" fmla="*/ 22004 h 1056463"/>
              <a:gd name="connsiteX18" fmla="*/ 114911 w 877726"/>
              <a:gd name="connsiteY18" fmla="*/ 29339 h 1056463"/>
              <a:gd name="connsiteX19" fmla="*/ 114911 w 877726"/>
              <a:gd name="connsiteY19" fmla="*/ 154030 h 1056463"/>
              <a:gd name="connsiteX20" fmla="*/ 119801 w 877726"/>
              <a:gd name="connsiteY20" fmla="*/ 193149 h 1056463"/>
              <a:gd name="connsiteX21" fmla="*/ 124690 w 877726"/>
              <a:gd name="connsiteY21" fmla="*/ 205373 h 1056463"/>
              <a:gd name="connsiteX22" fmla="*/ 127135 w 877726"/>
              <a:gd name="connsiteY22" fmla="*/ 215153 h 1056463"/>
              <a:gd name="connsiteX23" fmla="*/ 129580 w 877726"/>
              <a:gd name="connsiteY23" fmla="*/ 315395 h 1056463"/>
              <a:gd name="connsiteX24" fmla="*/ 134470 w 877726"/>
              <a:gd name="connsiteY24" fmla="*/ 349623 h 1056463"/>
              <a:gd name="connsiteX25" fmla="*/ 139360 w 877726"/>
              <a:gd name="connsiteY25" fmla="*/ 339844 h 1056463"/>
              <a:gd name="connsiteX26" fmla="*/ 144250 w 877726"/>
              <a:gd name="connsiteY26" fmla="*/ 332509 h 1056463"/>
              <a:gd name="connsiteX27" fmla="*/ 146695 w 877726"/>
              <a:gd name="connsiteY27" fmla="*/ 322729 h 1056463"/>
              <a:gd name="connsiteX28" fmla="*/ 156474 w 877726"/>
              <a:gd name="connsiteY28" fmla="*/ 418081 h 1056463"/>
              <a:gd name="connsiteX29" fmla="*/ 161364 w 877726"/>
              <a:gd name="connsiteY29" fmla="*/ 440086 h 1056463"/>
              <a:gd name="connsiteX30" fmla="*/ 163809 w 877726"/>
              <a:gd name="connsiteY30" fmla="*/ 447420 h 1056463"/>
              <a:gd name="connsiteX31" fmla="*/ 171144 w 877726"/>
              <a:gd name="connsiteY31" fmla="*/ 452310 h 1056463"/>
              <a:gd name="connsiteX32" fmla="*/ 183369 w 877726"/>
              <a:gd name="connsiteY32" fmla="*/ 437641 h 1056463"/>
              <a:gd name="connsiteX33" fmla="*/ 190703 w 877726"/>
              <a:gd name="connsiteY33" fmla="*/ 427861 h 1056463"/>
              <a:gd name="connsiteX34" fmla="*/ 200483 w 877726"/>
              <a:gd name="connsiteY34" fmla="*/ 503653 h 1056463"/>
              <a:gd name="connsiteX35" fmla="*/ 210263 w 877726"/>
              <a:gd name="connsiteY35" fmla="*/ 515878 h 1056463"/>
              <a:gd name="connsiteX36" fmla="*/ 217597 w 877726"/>
              <a:gd name="connsiteY36" fmla="*/ 513433 h 1056463"/>
              <a:gd name="connsiteX37" fmla="*/ 246936 w 877726"/>
              <a:gd name="connsiteY37" fmla="*/ 508543 h 1056463"/>
              <a:gd name="connsiteX38" fmla="*/ 251826 w 877726"/>
              <a:gd name="connsiteY38" fmla="*/ 496319 h 1056463"/>
              <a:gd name="connsiteX39" fmla="*/ 259161 w 877726"/>
              <a:gd name="connsiteY39" fmla="*/ 493874 h 1056463"/>
              <a:gd name="connsiteX40" fmla="*/ 276275 w 877726"/>
              <a:gd name="connsiteY40" fmla="*/ 510988 h 1056463"/>
              <a:gd name="connsiteX41" fmla="*/ 283610 w 877726"/>
              <a:gd name="connsiteY41" fmla="*/ 540327 h 1056463"/>
              <a:gd name="connsiteX42" fmla="*/ 288500 w 877726"/>
              <a:gd name="connsiteY42" fmla="*/ 559887 h 1056463"/>
              <a:gd name="connsiteX43" fmla="*/ 290945 w 877726"/>
              <a:gd name="connsiteY43" fmla="*/ 572111 h 1056463"/>
              <a:gd name="connsiteX44" fmla="*/ 293390 w 877726"/>
              <a:gd name="connsiteY44" fmla="*/ 579446 h 1056463"/>
              <a:gd name="connsiteX45" fmla="*/ 303170 w 877726"/>
              <a:gd name="connsiteY45" fmla="*/ 594115 h 1056463"/>
              <a:gd name="connsiteX46" fmla="*/ 312949 w 877726"/>
              <a:gd name="connsiteY46" fmla="*/ 611230 h 1056463"/>
              <a:gd name="connsiteX47" fmla="*/ 317839 w 877726"/>
              <a:gd name="connsiteY47" fmla="*/ 621010 h 1056463"/>
              <a:gd name="connsiteX48" fmla="*/ 325174 w 877726"/>
              <a:gd name="connsiteY48" fmla="*/ 628344 h 1056463"/>
              <a:gd name="connsiteX49" fmla="*/ 339843 w 877726"/>
              <a:gd name="connsiteY49" fmla="*/ 643014 h 1056463"/>
              <a:gd name="connsiteX50" fmla="*/ 366738 w 877726"/>
              <a:gd name="connsiteY50" fmla="*/ 645459 h 1056463"/>
              <a:gd name="connsiteX51" fmla="*/ 374072 w 877726"/>
              <a:gd name="connsiteY51" fmla="*/ 647904 h 1056463"/>
              <a:gd name="connsiteX52" fmla="*/ 396077 w 877726"/>
              <a:gd name="connsiteY52" fmla="*/ 665018 h 1056463"/>
              <a:gd name="connsiteX53" fmla="*/ 418081 w 877726"/>
              <a:gd name="connsiteY53" fmla="*/ 667463 h 1056463"/>
              <a:gd name="connsiteX54" fmla="*/ 425416 w 877726"/>
              <a:gd name="connsiteY54" fmla="*/ 696802 h 1056463"/>
              <a:gd name="connsiteX55" fmla="*/ 430305 w 877726"/>
              <a:gd name="connsiteY55" fmla="*/ 704137 h 1056463"/>
              <a:gd name="connsiteX56" fmla="*/ 435195 w 877726"/>
              <a:gd name="connsiteY56" fmla="*/ 718806 h 1056463"/>
              <a:gd name="connsiteX57" fmla="*/ 440085 w 877726"/>
              <a:gd name="connsiteY57" fmla="*/ 765260 h 1056463"/>
              <a:gd name="connsiteX58" fmla="*/ 447420 w 877726"/>
              <a:gd name="connsiteY58" fmla="*/ 792154 h 1056463"/>
              <a:gd name="connsiteX59" fmla="*/ 452310 w 877726"/>
              <a:gd name="connsiteY59" fmla="*/ 823938 h 1056463"/>
              <a:gd name="connsiteX60" fmla="*/ 454755 w 877726"/>
              <a:gd name="connsiteY60" fmla="*/ 833718 h 1056463"/>
              <a:gd name="connsiteX61" fmla="*/ 459644 w 877726"/>
              <a:gd name="connsiteY61" fmla="*/ 867946 h 1056463"/>
              <a:gd name="connsiteX62" fmla="*/ 464534 w 877726"/>
              <a:gd name="connsiteY62" fmla="*/ 875281 h 1056463"/>
              <a:gd name="connsiteX63" fmla="*/ 469424 w 877726"/>
              <a:gd name="connsiteY63" fmla="*/ 885061 h 1056463"/>
              <a:gd name="connsiteX64" fmla="*/ 471869 w 877726"/>
              <a:gd name="connsiteY64" fmla="*/ 909510 h 1056463"/>
              <a:gd name="connsiteX65" fmla="*/ 476759 w 877726"/>
              <a:gd name="connsiteY65" fmla="*/ 919290 h 1056463"/>
              <a:gd name="connsiteX66" fmla="*/ 484094 w 877726"/>
              <a:gd name="connsiteY66" fmla="*/ 933959 h 1056463"/>
              <a:gd name="connsiteX67" fmla="*/ 493873 w 877726"/>
              <a:gd name="connsiteY67" fmla="*/ 955964 h 1056463"/>
              <a:gd name="connsiteX68" fmla="*/ 496318 w 877726"/>
              <a:gd name="connsiteY68" fmla="*/ 963298 h 1056463"/>
              <a:gd name="connsiteX69" fmla="*/ 498763 w 877726"/>
              <a:gd name="connsiteY69" fmla="*/ 973078 h 1056463"/>
              <a:gd name="connsiteX70" fmla="*/ 508543 w 877726"/>
              <a:gd name="connsiteY70" fmla="*/ 987748 h 1056463"/>
              <a:gd name="connsiteX71" fmla="*/ 510988 w 877726"/>
              <a:gd name="connsiteY71" fmla="*/ 995082 h 1056463"/>
              <a:gd name="connsiteX72" fmla="*/ 515878 w 877726"/>
              <a:gd name="connsiteY72" fmla="*/ 1002417 h 1056463"/>
              <a:gd name="connsiteX73" fmla="*/ 528102 w 877726"/>
              <a:gd name="connsiteY73" fmla="*/ 1021976 h 1056463"/>
              <a:gd name="connsiteX74" fmla="*/ 537882 w 877726"/>
              <a:gd name="connsiteY74" fmla="*/ 1036646 h 1056463"/>
              <a:gd name="connsiteX75" fmla="*/ 547662 w 877726"/>
              <a:gd name="connsiteY75" fmla="*/ 1048871 h 1056463"/>
              <a:gd name="connsiteX76" fmla="*/ 552551 w 877726"/>
              <a:gd name="connsiteY76" fmla="*/ 1056205 h 1056463"/>
              <a:gd name="connsiteX77" fmla="*/ 574556 w 877726"/>
              <a:gd name="connsiteY77" fmla="*/ 1026866 h 1056463"/>
              <a:gd name="connsiteX78" fmla="*/ 577001 w 877726"/>
              <a:gd name="connsiteY78" fmla="*/ 977968 h 1056463"/>
              <a:gd name="connsiteX79" fmla="*/ 579446 w 877726"/>
              <a:gd name="connsiteY79" fmla="*/ 970633 h 1056463"/>
              <a:gd name="connsiteX80" fmla="*/ 589225 w 877726"/>
              <a:gd name="connsiteY80" fmla="*/ 936404 h 1056463"/>
              <a:gd name="connsiteX81" fmla="*/ 594115 w 877726"/>
              <a:gd name="connsiteY81" fmla="*/ 926625 h 1056463"/>
              <a:gd name="connsiteX82" fmla="*/ 601450 w 877726"/>
              <a:gd name="connsiteY82" fmla="*/ 899730 h 1056463"/>
              <a:gd name="connsiteX83" fmla="*/ 606340 w 877726"/>
              <a:gd name="connsiteY83" fmla="*/ 885061 h 1056463"/>
              <a:gd name="connsiteX84" fmla="*/ 608785 w 877726"/>
              <a:gd name="connsiteY84" fmla="*/ 872836 h 1056463"/>
              <a:gd name="connsiteX85" fmla="*/ 613674 w 877726"/>
              <a:gd name="connsiteY85" fmla="*/ 858167 h 1056463"/>
              <a:gd name="connsiteX86" fmla="*/ 616119 w 877726"/>
              <a:gd name="connsiteY86" fmla="*/ 850832 h 1056463"/>
              <a:gd name="connsiteX87" fmla="*/ 618564 w 877726"/>
              <a:gd name="connsiteY87" fmla="*/ 838607 h 1056463"/>
              <a:gd name="connsiteX88" fmla="*/ 623454 w 877726"/>
              <a:gd name="connsiteY88" fmla="*/ 831273 h 1056463"/>
              <a:gd name="connsiteX89" fmla="*/ 638124 w 877726"/>
              <a:gd name="connsiteY89" fmla="*/ 804379 h 1056463"/>
              <a:gd name="connsiteX90" fmla="*/ 647903 w 877726"/>
              <a:gd name="connsiteY90" fmla="*/ 789709 h 1056463"/>
              <a:gd name="connsiteX91" fmla="*/ 650348 w 877726"/>
              <a:gd name="connsiteY91" fmla="*/ 782374 h 1056463"/>
              <a:gd name="connsiteX92" fmla="*/ 655238 w 877726"/>
              <a:gd name="connsiteY92" fmla="*/ 772595 h 1056463"/>
              <a:gd name="connsiteX93" fmla="*/ 657683 w 877726"/>
              <a:gd name="connsiteY93" fmla="*/ 765260 h 1056463"/>
              <a:gd name="connsiteX94" fmla="*/ 669908 w 877726"/>
              <a:gd name="connsiteY94" fmla="*/ 735921 h 1056463"/>
              <a:gd name="connsiteX95" fmla="*/ 674797 w 877726"/>
              <a:gd name="connsiteY95" fmla="*/ 716361 h 1056463"/>
              <a:gd name="connsiteX96" fmla="*/ 677242 w 877726"/>
              <a:gd name="connsiteY96" fmla="*/ 704137 h 1056463"/>
              <a:gd name="connsiteX97" fmla="*/ 682132 w 877726"/>
              <a:gd name="connsiteY97" fmla="*/ 684577 h 1056463"/>
              <a:gd name="connsiteX98" fmla="*/ 689467 w 877726"/>
              <a:gd name="connsiteY98" fmla="*/ 657683 h 1056463"/>
              <a:gd name="connsiteX99" fmla="*/ 691912 w 877726"/>
              <a:gd name="connsiteY99" fmla="*/ 650349 h 1056463"/>
              <a:gd name="connsiteX100" fmla="*/ 696802 w 877726"/>
              <a:gd name="connsiteY100" fmla="*/ 643014 h 1056463"/>
              <a:gd name="connsiteX101" fmla="*/ 701692 w 877726"/>
              <a:gd name="connsiteY101" fmla="*/ 628344 h 1056463"/>
              <a:gd name="connsiteX102" fmla="*/ 706581 w 877726"/>
              <a:gd name="connsiteY102" fmla="*/ 613675 h 1056463"/>
              <a:gd name="connsiteX103" fmla="*/ 709026 w 877726"/>
              <a:gd name="connsiteY103" fmla="*/ 606340 h 1056463"/>
              <a:gd name="connsiteX104" fmla="*/ 713916 w 877726"/>
              <a:gd name="connsiteY104" fmla="*/ 599005 h 1056463"/>
              <a:gd name="connsiteX105" fmla="*/ 718806 w 877726"/>
              <a:gd name="connsiteY105" fmla="*/ 579446 h 1056463"/>
              <a:gd name="connsiteX106" fmla="*/ 723696 w 877726"/>
              <a:gd name="connsiteY106" fmla="*/ 572111 h 1056463"/>
              <a:gd name="connsiteX107" fmla="*/ 735920 w 877726"/>
              <a:gd name="connsiteY107" fmla="*/ 547662 h 1056463"/>
              <a:gd name="connsiteX108" fmla="*/ 743255 w 877726"/>
              <a:gd name="connsiteY108" fmla="*/ 542772 h 1056463"/>
              <a:gd name="connsiteX109" fmla="*/ 757925 w 877726"/>
              <a:gd name="connsiteY109" fmla="*/ 528103 h 1056463"/>
              <a:gd name="connsiteX110" fmla="*/ 767704 w 877726"/>
              <a:gd name="connsiteY110" fmla="*/ 513433 h 1056463"/>
              <a:gd name="connsiteX111" fmla="*/ 772594 w 877726"/>
              <a:gd name="connsiteY111" fmla="*/ 506098 h 1056463"/>
              <a:gd name="connsiteX112" fmla="*/ 775039 w 877726"/>
              <a:gd name="connsiteY112" fmla="*/ 498764 h 1056463"/>
              <a:gd name="connsiteX113" fmla="*/ 782374 w 877726"/>
              <a:gd name="connsiteY113" fmla="*/ 493874 h 1056463"/>
              <a:gd name="connsiteX114" fmla="*/ 789709 w 877726"/>
              <a:gd name="connsiteY114" fmla="*/ 476759 h 1056463"/>
              <a:gd name="connsiteX115" fmla="*/ 797043 w 877726"/>
              <a:gd name="connsiteY115" fmla="*/ 469425 h 1056463"/>
              <a:gd name="connsiteX116" fmla="*/ 801933 w 877726"/>
              <a:gd name="connsiteY116" fmla="*/ 459645 h 1056463"/>
              <a:gd name="connsiteX117" fmla="*/ 809268 w 877726"/>
              <a:gd name="connsiteY117" fmla="*/ 449865 h 1056463"/>
              <a:gd name="connsiteX118" fmla="*/ 811713 w 877726"/>
              <a:gd name="connsiteY118" fmla="*/ 440086 h 1056463"/>
              <a:gd name="connsiteX119" fmla="*/ 819048 w 877726"/>
              <a:gd name="connsiteY119" fmla="*/ 430306 h 1056463"/>
              <a:gd name="connsiteX120" fmla="*/ 826382 w 877726"/>
              <a:gd name="connsiteY120" fmla="*/ 418081 h 1056463"/>
              <a:gd name="connsiteX121" fmla="*/ 841052 w 877726"/>
              <a:gd name="connsiteY121" fmla="*/ 398522 h 1056463"/>
              <a:gd name="connsiteX122" fmla="*/ 848387 w 877726"/>
              <a:gd name="connsiteY122" fmla="*/ 383852 h 1056463"/>
              <a:gd name="connsiteX123" fmla="*/ 865501 w 877726"/>
              <a:gd name="connsiteY123" fmla="*/ 359403 h 1056463"/>
              <a:gd name="connsiteX124" fmla="*/ 875281 w 877726"/>
              <a:gd name="connsiteY124" fmla="*/ 337399 h 1056463"/>
              <a:gd name="connsiteX125" fmla="*/ 877726 w 877726"/>
              <a:gd name="connsiteY125" fmla="*/ 334954 h 105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877726" h="1056463">
                <a:moveTo>
                  <a:pt x="0" y="73348"/>
                </a:moveTo>
                <a:cubicBezTo>
                  <a:pt x="4075" y="70088"/>
                  <a:pt x="8534" y="67258"/>
                  <a:pt x="12224" y="63568"/>
                </a:cubicBezTo>
                <a:cubicBezTo>
                  <a:pt x="14302" y="61490"/>
                  <a:pt x="15036" y="58311"/>
                  <a:pt x="17114" y="56233"/>
                </a:cubicBezTo>
                <a:cubicBezTo>
                  <a:pt x="19995" y="53352"/>
                  <a:pt x="23800" y="51550"/>
                  <a:pt x="26894" y="48898"/>
                </a:cubicBezTo>
                <a:cubicBezTo>
                  <a:pt x="29519" y="46648"/>
                  <a:pt x="31783" y="44009"/>
                  <a:pt x="34228" y="41564"/>
                </a:cubicBezTo>
                <a:cubicBezTo>
                  <a:pt x="35043" y="39119"/>
                  <a:pt x="35063" y="36241"/>
                  <a:pt x="36673" y="34229"/>
                </a:cubicBezTo>
                <a:cubicBezTo>
                  <a:pt x="38509" y="31934"/>
                  <a:pt x="42127" y="27082"/>
                  <a:pt x="44008" y="29339"/>
                </a:cubicBezTo>
                <a:cubicBezTo>
                  <a:pt x="48310" y="34502"/>
                  <a:pt x="47268" y="42378"/>
                  <a:pt x="48898" y="48898"/>
                </a:cubicBezTo>
                <a:cubicBezTo>
                  <a:pt x="49713" y="52158"/>
                  <a:pt x="49840" y="55672"/>
                  <a:pt x="51343" y="58678"/>
                </a:cubicBezTo>
                <a:cubicBezTo>
                  <a:pt x="57385" y="70763"/>
                  <a:pt x="55080" y="65000"/>
                  <a:pt x="58678" y="75792"/>
                </a:cubicBezTo>
                <a:cubicBezTo>
                  <a:pt x="60308" y="70902"/>
                  <a:pt x="62556" y="66177"/>
                  <a:pt x="63567" y="61123"/>
                </a:cubicBezTo>
                <a:cubicBezTo>
                  <a:pt x="65197" y="52973"/>
                  <a:pt x="65829" y="44559"/>
                  <a:pt x="68457" y="36674"/>
                </a:cubicBezTo>
                <a:cubicBezTo>
                  <a:pt x="69272" y="34229"/>
                  <a:pt x="70277" y="31839"/>
                  <a:pt x="70902" y="29339"/>
                </a:cubicBezTo>
                <a:cubicBezTo>
                  <a:pt x="72410" y="23308"/>
                  <a:pt x="72112" y="14155"/>
                  <a:pt x="78237" y="9780"/>
                </a:cubicBezTo>
                <a:cubicBezTo>
                  <a:pt x="81809" y="7229"/>
                  <a:pt x="86536" y="6853"/>
                  <a:pt x="90462" y="4890"/>
                </a:cubicBezTo>
                <a:cubicBezTo>
                  <a:pt x="93090" y="3576"/>
                  <a:pt x="95351" y="1630"/>
                  <a:pt x="97796" y="0"/>
                </a:cubicBezTo>
                <a:cubicBezTo>
                  <a:pt x="100241" y="815"/>
                  <a:pt x="103879" y="192"/>
                  <a:pt x="105131" y="2445"/>
                </a:cubicBezTo>
                <a:cubicBezTo>
                  <a:pt x="108395" y="8320"/>
                  <a:pt x="106293" y="16412"/>
                  <a:pt x="110021" y="22004"/>
                </a:cubicBezTo>
                <a:lnTo>
                  <a:pt x="114911" y="29339"/>
                </a:lnTo>
                <a:cubicBezTo>
                  <a:pt x="109821" y="85330"/>
                  <a:pt x="111129" y="59471"/>
                  <a:pt x="114911" y="154030"/>
                </a:cubicBezTo>
                <a:cubicBezTo>
                  <a:pt x="115098" y="158710"/>
                  <a:pt x="117675" y="185352"/>
                  <a:pt x="119801" y="193149"/>
                </a:cubicBezTo>
                <a:cubicBezTo>
                  <a:pt x="120956" y="197383"/>
                  <a:pt x="123302" y="201210"/>
                  <a:pt x="124690" y="205373"/>
                </a:cubicBezTo>
                <a:cubicBezTo>
                  <a:pt x="125753" y="208561"/>
                  <a:pt x="126320" y="211893"/>
                  <a:pt x="127135" y="215153"/>
                </a:cubicBezTo>
                <a:cubicBezTo>
                  <a:pt x="127950" y="248567"/>
                  <a:pt x="127760" y="282021"/>
                  <a:pt x="129580" y="315395"/>
                </a:cubicBezTo>
                <a:cubicBezTo>
                  <a:pt x="130208" y="326903"/>
                  <a:pt x="134470" y="349623"/>
                  <a:pt x="134470" y="349623"/>
                </a:cubicBezTo>
                <a:cubicBezTo>
                  <a:pt x="136100" y="346363"/>
                  <a:pt x="137552" y="343008"/>
                  <a:pt x="139360" y="339844"/>
                </a:cubicBezTo>
                <a:cubicBezTo>
                  <a:pt x="140818" y="337293"/>
                  <a:pt x="143092" y="335210"/>
                  <a:pt x="144250" y="332509"/>
                </a:cubicBezTo>
                <a:cubicBezTo>
                  <a:pt x="145574" y="329420"/>
                  <a:pt x="145880" y="325989"/>
                  <a:pt x="146695" y="322729"/>
                </a:cubicBezTo>
                <a:cubicBezTo>
                  <a:pt x="175022" y="351056"/>
                  <a:pt x="151914" y="324588"/>
                  <a:pt x="156474" y="418081"/>
                </a:cubicBezTo>
                <a:cubicBezTo>
                  <a:pt x="156622" y="421121"/>
                  <a:pt x="160301" y="436366"/>
                  <a:pt x="161364" y="440086"/>
                </a:cubicBezTo>
                <a:cubicBezTo>
                  <a:pt x="162072" y="442564"/>
                  <a:pt x="162199" y="445408"/>
                  <a:pt x="163809" y="447420"/>
                </a:cubicBezTo>
                <a:cubicBezTo>
                  <a:pt x="165645" y="449715"/>
                  <a:pt x="168699" y="450680"/>
                  <a:pt x="171144" y="452310"/>
                </a:cubicBezTo>
                <a:cubicBezTo>
                  <a:pt x="181956" y="436093"/>
                  <a:pt x="169245" y="454119"/>
                  <a:pt x="183369" y="437641"/>
                </a:cubicBezTo>
                <a:cubicBezTo>
                  <a:pt x="186021" y="434547"/>
                  <a:pt x="188258" y="431121"/>
                  <a:pt x="190703" y="427861"/>
                </a:cubicBezTo>
                <a:cubicBezTo>
                  <a:pt x="221453" y="438111"/>
                  <a:pt x="195978" y="427072"/>
                  <a:pt x="200483" y="503653"/>
                </a:cubicBezTo>
                <a:cubicBezTo>
                  <a:pt x="201158" y="515135"/>
                  <a:pt x="201577" y="512983"/>
                  <a:pt x="210263" y="515878"/>
                </a:cubicBezTo>
                <a:cubicBezTo>
                  <a:pt x="212708" y="515063"/>
                  <a:pt x="215097" y="514058"/>
                  <a:pt x="217597" y="513433"/>
                </a:cubicBezTo>
                <a:cubicBezTo>
                  <a:pt x="227129" y="511050"/>
                  <a:pt x="237278" y="509923"/>
                  <a:pt x="246936" y="508543"/>
                </a:cubicBezTo>
                <a:cubicBezTo>
                  <a:pt x="248566" y="504468"/>
                  <a:pt x="249016" y="499690"/>
                  <a:pt x="251826" y="496319"/>
                </a:cubicBezTo>
                <a:cubicBezTo>
                  <a:pt x="253476" y="494339"/>
                  <a:pt x="256748" y="492969"/>
                  <a:pt x="259161" y="493874"/>
                </a:cubicBezTo>
                <a:cubicBezTo>
                  <a:pt x="264863" y="496012"/>
                  <a:pt x="273457" y="504647"/>
                  <a:pt x="276275" y="510988"/>
                </a:cubicBezTo>
                <a:cubicBezTo>
                  <a:pt x="282618" y="525260"/>
                  <a:pt x="280428" y="525479"/>
                  <a:pt x="283610" y="540327"/>
                </a:cubicBezTo>
                <a:cubicBezTo>
                  <a:pt x="285018" y="546898"/>
                  <a:pt x="287182" y="553297"/>
                  <a:pt x="288500" y="559887"/>
                </a:cubicBezTo>
                <a:cubicBezTo>
                  <a:pt x="289315" y="563962"/>
                  <a:pt x="289937" y="568080"/>
                  <a:pt x="290945" y="572111"/>
                </a:cubicBezTo>
                <a:cubicBezTo>
                  <a:pt x="291570" y="574611"/>
                  <a:pt x="292138" y="577193"/>
                  <a:pt x="293390" y="579446"/>
                </a:cubicBezTo>
                <a:cubicBezTo>
                  <a:pt x="296244" y="584583"/>
                  <a:pt x="303170" y="594115"/>
                  <a:pt x="303170" y="594115"/>
                </a:cubicBezTo>
                <a:cubicBezTo>
                  <a:pt x="307973" y="608525"/>
                  <a:pt x="302377" y="594314"/>
                  <a:pt x="312949" y="611230"/>
                </a:cubicBezTo>
                <a:cubicBezTo>
                  <a:pt x="314881" y="614321"/>
                  <a:pt x="315720" y="618044"/>
                  <a:pt x="317839" y="621010"/>
                </a:cubicBezTo>
                <a:cubicBezTo>
                  <a:pt x="319849" y="623823"/>
                  <a:pt x="322960" y="625688"/>
                  <a:pt x="325174" y="628344"/>
                </a:cubicBezTo>
                <a:cubicBezTo>
                  <a:pt x="330092" y="634246"/>
                  <a:pt x="330808" y="640605"/>
                  <a:pt x="339843" y="643014"/>
                </a:cubicBezTo>
                <a:cubicBezTo>
                  <a:pt x="348541" y="645334"/>
                  <a:pt x="357773" y="644644"/>
                  <a:pt x="366738" y="645459"/>
                </a:cubicBezTo>
                <a:cubicBezTo>
                  <a:pt x="369183" y="646274"/>
                  <a:pt x="371928" y="646475"/>
                  <a:pt x="374072" y="647904"/>
                </a:cubicBezTo>
                <a:cubicBezTo>
                  <a:pt x="382132" y="653277"/>
                  <a:pt x="384362" y="663716"/>
                  <a:pt x="396077" y="665018"/>
                </a:cubicBezTo>
                <a:lnTo>
                  <a:pt x="418081" y="667463"/>
                </a:lnTo>
                <a:cubicBezTo>
                  <a:pt x="430086" y="691473"/>
                  <a:pt x="414989" y="658567"/>
                  <a:pt x="425416" y="696802"/>
                </a:cubicBezTo>
                <a:cubicBezTo>
                  <a:pt x="426189" y="699637"/>
                  <a:pt x="429112" y="701452"/>
                  <a:pt x="430305" y="704137"/>
                </a:cubicBezTo>
                <a:cubicBezTo>
                  <a:pt x="432398" y="708847"/>
                  <a:pt x="435195" y="718806"/>
                  <a:pt x="435195" y="718806"/>
                </a:cubicBezTo>
                <a:cubicBezTo>
                  <a:pt x="440173" y="753649"/>
                  <a:pt x="435212" y="716533"/>
                  <a:pt x="440085" y="765260"/>
                </a:cubicBezTo>
                <a:cubicBezTo>
                  <a:pt x="442233" y="786743"/>
                  <a:pt x="439181" y="779796"/>
                  <a:pt x="447420" y="792154"/>
                </a:cubicBezTo>
                <a:cubicBezTo>
                  <a:pt x="452937" y="814223"/>
                  <a:pt x="446678" y="787330"/>
                  <a:pt x="452310" y="823938"/>
                </a:cubicBezTo>
                <a:cubicBezTo>
                  <a:pt x="452821" y="827259"/>
                  <a:pt x="453940" y="830458"/>
                  <a:pt x="454755" y="833718"/>
                </a:cubicBezTo>
                <a:cubicBezTo>
                  <a:pt x="455111" y="836924"/>
                  <a:pt x="457188" y="861395"/>
                  <a:pt x="459644" y="867946"/>
                </a:cubicBezTo>
                <a:cubicBezTo>
                  <a:pt x="460676" y="870697"/>
                  <a:pt x="463076" y="872730"/>
                  <a:pt x="464534" y="875281"/>
                </a:cubicBezTo>
                <a:cubicBezTo>
                  <a:pt x="466342" y="878446"/>
                  <a:pt x="467794" y="881801"/>
                  <a:pt x="469424" y="885061"/>
                </a:cubicBezTo>
                <a:cubicBezTo>
                  <a:pt x="470239" y="893211"/>
                  <a:pt x="470153" y="901501"/>
                  <a:pt x="471869" y="909510"/>
                </a:cubicBezTo>
                <a:cubicBezTo>
                  <a:pt x="472633" y="913074"/>
                  <a:pt x="475323" y="915940"/>
                  <a:pt x="476759" y="919290"/>
                </a:cubicBezTo>
                <a:cubicBezTo>
                  <a:pt x="482832" y="933460"/>
                  <a:pt x="474698" y="919866"/>
                  <a:pt x="484094" y="933959"/>
                </a:cubicBezTo>
                <a:cubicBezTo>
                  <a:pt x="496707" y="971799"/>
                  <a:pt x="482252" y="932721"/>
                  <a:pt x="493873" y="955964"/>
                </a:cubicBezTo>
                <a:cubicBezTo>
                  <a:pt x="495025" y="958269"/>
                  <a:pt x="495610" y="960820"/>
                  <a:pt x="496318" y="963298"/>
                </a:cubicBezTo>
                <a:cubicBezTo>
                  <a:pt x="497241" y="966529"/>
                  <a:pt x="497260" y="970072"/>
                  <a:pt x="498763" y="973078"/>
                </a:cubicBezTo>
                <a:cubicBezTo>
                  <a:pt x="501391" y="978335"/>
                  <a:pt x="506684" y="982173"/>
                  <a:pt x="508543" y="987748"/>
                </a:cubicBezTo>
                <a:cubicBezTo>
                  <a:pt x="509358" y="990193"/>
                  <a:pt x="509835" y="992777"/>
                  <a:pt x="510988" y="995082"/>
                </a:cubicBezTo>
                <a:cubicBezTo>
                  <a:pt x="512302" y="997710"/>
                  <a:pt x="514321" y="999925"/>
                  <a:pt x="515878" y="1002417"/>
                </a:cubicBezTo>
                <a:cubicBezTo>
                  <a:pt x="530609" y="1025989"/>
                  <a:pt x="516937" y="1005230"/>
                  <a:pt x="528102" y="1021976"/>
                </a:cubicBezTo>
                <a:cubicBezTo>
                  <a:pt x="533916" y="1039417"/>
                  <a:pt x="525672" y="1018331"/>
                  <a:pt x="537882" y="1036646"/>
                </a:cubicBezTo>
                <a:cubicBezTo>
                  <a:pt x="547330" y="1050818"/>
                  <a:pt x="531258" y="1037935"/>
                  <a:pt x="547662" y="1048871"/>
                </a:cubicBezTo>
                <a:cubicBezTo>
                  <a:pt x="549292" y="1051316"/>
                  <a:pt x="550106" y="1057835"/>
                  <a:pt x="552551" y="1056205"/>
                </a:cubicBezTo>
                <a:cubicBezTo>
                  <a:pt x="557417" y="1052961"/>
                  <a:pt x="568956" y="1035267"/>
                  <a:pt x="574556" y="1026866"/>
                </a:cubicBezTo>
                <a:cubicBezTo>
                  <a:pt x="575371" y="1010567"/>
                  <a:pt x="575587" y="994226"/>
                  <a:pt x="577001" y="977968"/>
                </a:cubicBezTo>
                <a:cubicBezTo>
                  <a:pt x="577224" y="975400"/>
                  <a:pt x="578768" y="973119"/>
                  <a:pt x="579446" y="970633"/>
                </a:cubicBezTo>
                <a:cubicBezTo>
                  <a:pt x="581326" y="963738"/>
                  <a:pt x="585476" y="943901"/>
                  <a:pt x="589225" y="936404"/>
                </a:cubicBezTo>
                <a:lnTo>
                  <a:pt x="594115" y="926625"/>
                </a:lnTo>
                <a:cubicBezTo>
                  <a:pt x="597571" y="909347"/>
                  <a:pt x="595246" y="918340"/>
                  <a:pt x="601450" y="899730"/>
                </a:cubicBezTo>
                <a:cubicBezTo>
                  <a:pt x="601451" y="899726"/>
                  <a:pt x="606339" y="885064"/>
                  <a:pt x="606340" y="885061"/>
                </a:cubicBezTo>
                <a:cubicBezTo>
                  <a:pt x="607155" y="880986"/>
                  <a:pt x="607692" y="876845"/>
                  <a:pt x="608785" y="872836"/>
                </a:cubicBezTo>
                <a:cubicBezTo>
                  <a:pt x="610141" y="867863"/>
                  <a:pt x="612044" y="863057"/>
                  <a:pt x="613674" y="858167"/>
                </a:cubicBezTo>
                <a:cubicBezTo>
                  <a:pt x="614489" y="855722"/>
                  <a:pt x="615614" y="853359"/>
                  <a:pt x="616119" y="850832"/>
                </a:cubicBezTo>
                <a:cubicBezTo>
                  <a:pt x="616934" y="846757"/>
                  <a:pt x="617105" y="842498"/>
                  <a:pt x="618564" y="838607"/>
                </a:cubicBezTo>
                <a:cubicBezTo>
                  <a:pt x="619596" y="835856"/>
                  <a:pt x="622047" y="833852"/>
                  <a:pt x="623454" y="831273"/>
                </a:cubicBezTo>
                <a:cubicBezTo>
                  <a:pt x="640095" y="800766"/>
                  <a:pt x="626954" y="821131"/>
                  <a:pt x="638124" y="804379"/>
                </a:cubicBezTo>
                <a:cubicBezTo>
                  <a:pt x="643938" y="786938"/>
                  <a:pt x="635694" y="808024"/>
                  <a:pt x="647903" y="789709"/>
                </a:cubicBezTo>
                <a:cubicBezTo>
                  <a:pt x="649333" y="787565"/>
                  <a:pt x="649333" y="784743"/>
                  <a:pt x="650348" y="782374"/>
                </a:cubicBezTo>
                <a:cubicBezTo>
                  <a:pt x="651784" y="779024"/>
                  <a:pt x="653802" y="775945"/>
                  <a:pt x="655238" y="772595"/>
                </a:cubicBezTo>
                <a:cubicBezTo>
                  <a:pt x="656253" y="770226"/>
                  <a:pt x="656636" y="767615"/>
                  <a:pt x="657683" y="765260"/>
                </a:cubicBezTo>
                <a:cubicBezTo>
                  <a:pt x="664685" y="749505"/>
                  <a:pt x="665776" y="752454"/>
                  <a:pt x="669908" y="735921"/>
                </a:cubicBezTo>
                <a:cubicBezTo>
                  <a:pt x="671538" y="729401"/>
                  <a:pt x="673479" y="722951"/>
                  <a:pt x="674797" y="716361"/>
                </a:cubicBezTo>
                <a:cubicBezTo>
                  <a:pt x="675612" y="712286"/>
                  <a:pt x="676308" y="708186"/>
                  <a:pt x="677242" y="704137"/>
                </a:cubicBezTo>
                <a:cubicBezTo>
                  <a:pt x="678753" y="697588"/>
                  <a:pt x="680621" y="691126"/>
                  <a:pt x="682132" y="684577"/>
                </a:cubicBezTo>
                <a:cubicBezTo>
                  <a:pt x="687315" y="662119"/>
                  <a:pt x="681121" y="682720"/>
                  <a:pt x="689467" y="657683"/>
                </a:cubicBezTo>
                <a:cubicBezTo>
                  <a:pt x="690282" y="655238"/>
                  <a:pt x="690483" y="652493"/>
                  <a:pt x="691912" y="650349"/>
                </a:cubicBezTo>
                <a:cubicBezTo>
                  <a:pt x="693542" y="647904"/>
                  <a:pt x="695609" y="645699"/>
                  <a:pt x="696802" y="643014"/>
                </a:cubicBezTo>
                <a:cubicBezTo>
                  <a:pt x="698895" y="638304"/>
                  <a:pt x="700062" y="633234"/>
                  <a:pt x="701692" y="628344"/>
                </a:cubicBezTo>
                <a:lnTo>
                  <a:pt x="706581" y="613675"/>
                </a:lnTo>
                <a:cubicBezTo>
                  <a:pt x="707396" y="611230"/>
                  <a:pt x="707596" y="608484"/>
                  <a:pt x="709026" y="606340"/>
                </a:cubicBezTo>
                <a:lnTo>
                  <a:pt x="713916" y="599005"/>
                </a:lnTo>
                <a:cubicBezTo>
                  <a:pt x="714846" y="594356"/>
                  <a:pt x="716300" y="584458"/>
                  <a:pt x="718806" y="579446"/>
                </a:cubicBezTo>
                <a:cubicBezTo>
                  <a:pt x="720120" y="576818"/>
                  <a:pt x="722066" y="574556"/>
                  <a:pt x="723696" y="572111"/>
                </a:cubicBezTo>
                <a:cubicBezTo>
                  <a:pt x="725902" y="563288"/>
                  <a:pt x="727188" y="553483"/>
                  <a:pt x="735920" y="547662"/>
                </a:cubicBezTo>
                <a:cubicBezTo>
                  <a:pt x="738365" y="546032"/>
                  <a:pt x="741059" y="544724"/>
                  <a:pt x="743255" y="542772"/>
                </a:cubicBezTo>
                <a:cubicBezTo>
                  <a:pt x="748424" y="538178"/>
                  <a:pt x="757925" y="528103"/>
                  <a:pt x="757925" y="528103"/>
                </a:cubicBezTo>
                <a:cubicBezTo>
                  <a:pt x="762222" y="515213"/>
                  <a:pt x="757531" y="525642"/>
                  <a:pt x="767704" y="513433"/>
                </a:cubicBezTo>
                <a:cubicBezTo>
                  <a:pt x="769585" y="511175"/>
                  <a:pt x="771280" y="508726"/>
                  <a:pt x="772594" y="506098"/>
                </a:cubicBezTo>
                <a:cubicBezTo>
                  <a:pt x="773747" y="503793"/>
                  <a:pt x="773429" y="500776"/>
                  <a:pt x="775039" y="498764"/>
                </a:cubicBezTo>
                <a:cubicBezTo>
                  <a:pt x="776875" y="496469"/>
                  <a:pt x="779929" y="495504"/>
                  <a:pt x="782374" y="493874"/>
                </a:cubicBezTo>
                <a:cubicBezTo>
                  <a:pt x="784369" y="487888"/>
                  <a:pt x="785932" y="482046"/>
                  <a:pt x="789709" y="476759"/>
                </a:cubicBezTo>
                <a:cubicBezTo>
                  <a:pt x="791718" y="473946"/>
                  <a:pt x="795034" y="472238"/>
                  <a:pt x="797043" y="469425"/>
                </a:cubicBezTo>
                <a:cubicBezTo>
                  <a:pt x="799161" y="466459"/>
                  <a:pt x="800001" y="462736"/>
                  <a:pt x="801933" y="459645"/>
                </a:cubicBezTo>
                <a:cubicBezTo>
                  <a:pt x="804093" y="456189"/>
                  <a:pt x="806823" y="453125"/>
                  <a:pt x="809268" y="449865"/>
                </a:cubicBezTo>
                <a:cubicBezTo>
                  <a:pt x="810083" y="446605"/>
                  <a:pt x="810210" y="443091"/>
                  <a:pt x="811713" y="440086"/>
                </a:cubicBezTo>
                <a:cubicBezTo>
                  <a:pt x="813535" y="436441"/>
                  <a:pt x="816788" y="433697"/>
                  <a:pt x="819048" y="430306"/>
                </a:cubicBezTo>
                <a:cubicBezTo>
                  <a:pt x="821684" y="426352"/>
                  <a:pt x="823677" y="421988"/>
                  <a:pt x="826382" y="418081"/>
                </a:cubicBezTo>
                <a:cubicBezTo>
                  <a:pt x="831021" y="411380"/>
                  <a:pt x="836531" y="405303"/>
                  <a:pt x="841052" y="398522"/>
                </a:cubicBezTo>
                <a:cubicBezTo>
                  <a:pt x="862756" y="365966"/>
                  <a:pt x="831519" y="414215"/>
                  <a:pt x="848387" y="383852"/>
                </a:cubicBezTo>
                <a:cubicBezTo>
                  <a:pt x="852687" y="376111"/>
                  <a:pt x="860006" y="366729"/>
                  <a:pt x="865501" y="359403"/>
                </a:cubicBezTo>
                <a:cubicBezTo>
                  <a:pt x="869961" y="346024"/>
                  <a:pt x="868307" y="346698"/>
                  <a:pt x="875281" y="337399"/>
                </a:cubicBezTo>
                <a:cubicBezTo>
                  <a:pt x="875973" y="336477"/>
                  <a:pt x="876911" y="335769"/>
                  <a:pt x="877726" y="334954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295724" y="2704081"/>
            <a:ext cx="797044" cy="298280"/>
          </a:xfrm>
          <a:custGeom>
            <a:avLst/>
            <a:gdLst>
              <a:gd name="connsiteX0" fmla="*/ 0 w 797044"/>
              <a:gd name="connsiteY0" fmla="*/ 24449 h 298280"/>
              <a:gd name="connsiteX1" fmla="*/ 24449 w 797044"/>
              <a:gd name="connsiteY1" fmla="*/ 17115 h 298280"/>
              <a:gd name="connsiteX2" fmla="*/ 36674 w 797044"/>
              <a:gd name="connsiteY2" fmla="*/ 12225 h 298280"/>
              <a:gd name="connsiteX3" fmla="*/ 44009 w 797044"/>
              <a:gd name="connsiteY3" fmla="*/ 7335 h 298280"/>
              <a:gd name="connsiteX4" fmla="*/ 63568 w 797044"/>
              <a:gd name="connsiteY4" fmla="*/ 19560 h 298280"/>
              <a:gd name="connsiteX5" fmla="*/ 73348 w 797044"/>
              <a:gd name="connsiteY5" fmla="*/ 14670 h 298280"/>
              <a:gd name="connsiteX6" fmla="*/ 78237 w 797044"/>
              <a:gd name="connsiteY6" fmla="*/ 7335 h 298280"/>
              <a:gd name="connsiteX7" fmla="*/ 85572 w 797044"/>
              <a:gd name="connsiteY7" fmla="*/ 4890 h 298280"/>
              <a:gd name="connsiteX8" fmla="*/ 92907 w 797044"/>
              <a:gd name="connsiteY8" fmla="*/ 0 h 298280"/>
              <a:gd name="connsiteX9" fmla="*/ 97797 w 797044"/>
              <a:gd name="connsiteY9" fmla="*/ 17115 h 298280"/>
              <a:gd name="connsiteX10" fmla="*/ 100242 w 797044"/>
              <a:gd name="connsiteY10" fmla="*/ 26894 h 298280"/>
              <a:gd name="connsiteX11" fmla="*/ 102687 w 797044"/>
              <a:gd name="connsiteY11" fmla="*/ 34229 h 298280"/>
              <a:gd name="connsiteX12" fmla="*/ 105132 w 797044"/>
              <a:gd name="connsiteY12" fmla="*/ 44009 h 298280"/>
              <a:gd name="connsiteX13" fmla="*/ 107577 w 797044"/>
              <a:gd name="connsiteY13" fmla="*/ 56233 h 298280"/>
              <a:gd name="connsiteX14" fmla="*/ 112466 w 797044"/>
              <a:gd name="connsiteY14" fmla="*/ 66013 h 298280"/>
              <a:gd name="connsiteX15" fmla="*/ 114911 w 797044"/>
              <a:gd name="connsiteY15" fmla="*/ 73348 h 298280"/>
              <a:gd name="connsiteX16" fmla="*/ 122246 w 797044"/>
              <a:gd name="connsiteY16" fmla="*/ 80683 h 298280"/>
              <a:gd name="connsiteX17" fmla="*/ 124691 w 797044"/>
              <a:gd name="connsiteY17" fmla="*/ 90462 h 298280"/>
              <a:gd name="connsiteX18" fmla="*/ 127136 w 797044"/>
              <a:gd name="connsiteY18" fmla="*/ 97797 h 298280"/>
              <a:gd name="connsiteX19" fmla="*/ 134471 w 797044"/>
              <a:gd name="connsiteY19" fmla="*/ 95352 h 298280"/>
              <a:gd name="connsiteX20" fmla="*/ 141805 w 797044"/>
              <a:gd name="connsiteY20" fmla="*/ 114912 h 298280"/>
              <a:gd name="connsiteX21" fmla="*/ 144250 w 797044"/>
              <a:gd name="connsiteY21" fmla="*/ 122246 h 298280"/>
              <a:gd name="connsiteX22" fmla="*/ 161365 w 797044"/>
              <a:gd name="connsiteY22" fmla="*/ 134471 h 298280"/>
              <a:gd name="connsiteX23" fmla="*/ 168700 w 797044"/>
              <a:gd name="connsiteY23" fmla="*/ 127136 h 298280"/>
              <a:gd name="connsiteX24" fmla="*/ 185814 w 797044"/>
              <a:gd name="connsiteY24" fmla="*/ 139361 h 298280"/>
              <a:gd name="connsiteX25" fmla="*/ 239602 w 797044"/>
              <a:gd name="connsiteY25" fmla="*/ 141806 h 298280"/>
              <a:gd name="connsiteX26" fmla="*/ 246937 w 797044"/>
              <a:gd name="connsiteY26" fmla="*/ 144251 h 298280"/>
              <a:gd name="connsiteX27" fmla="*/ 256717 w 797044"/>
              <a:gd name="connsiteY27" fmla="*/ 151585 h 298280"/>
              <a:gd name="connsiteX28" fmla="*/ 264051 w 797044"/>
              <a:gd name="connsiteY28" fmla="*/ 156475 h 298280"/>
              <a:gd name="connsiteX29" fmla="*/ 276276 w 797044"/>
              <a:gd name="connsiteY29" fmla="*/ 171145 h 298280"/>
              <a:gd name="connsiteX30" fmla="*/ 290946 w 797044"/>
              <a:gd name="connsiteY30" fmla="*/ 176035 h 298280"/>
              <a:gd name="connsiteX31" fmla="*/ 298280 w 797044"/>
              <a:gd name="connsiteY31" fmla="*/ 178479 h 298280"/>
              <a:gd name="connsiteX32" fmla="*/ 376518 w 797044"/>
              <a:gd name="connsiteY32" fmla="*/ 185814 h 298280"/>
              <a:gd name="connsiteX33" fmla="*/ 391187 w 797044"/>
              <a:gd name="connsiteY33" fmla="*/ 188259 h 298280"/>
              <a:gd name="connsiteX34" fmla="*/ 396077 w 797044"/>
              <a:gd name="connsiteY34" fmla="*/ 195594 h 298280"/>
              <a:gd name="connsiteX35" fmla="*/ 408302 w 797044"/>
              <a:gd name="connsiteY35" fmla="*/ 207818 h 298280"/>
              <a:gd name="connsiteX36" fmla="*/ 410747 w 797044"/>
              <a:gd name="connsiteY36" fmla="*/ 217598 h 298280"/>
              <a:gd name="connsiteX37" fmla="*/ 422971 w 797044"/>
              <a:gd name="connsiteY37" fmla="*/ 232268 h 298280"/>
              <a:gd name="connsiteX38" fmla="*/ 432751 w 797044"/>
              <a:gd name="connsiteY38" fmla="*/ 244492 h 298280"/>
              <a:gd name="connsiteX39" fmla="*/ 442531 w 797044"/>
              <a:gd name="connsiteY39" fmla="*/ 259162 h 298280"/>
              <a:gd name="connsiteX40" fmla="*/ 447420 w 797044"/>
              <a:gd name="connsiteY40" fmla="*/ 266497 h 298280"/>
              <a:gd name="connsiteX41" fmla="*/ 457200 w 797044"/>
              <a:gd name="connsiteY41" fmla="*/ 283611 h 298280"/>
              <a:gd name="connsiteX42" fmla="*/ 481649 w 797044"/>
              <a:gd name="connsiteY42" fmla="*/ 286056 h 298280"/>
              <a:gd name="connsiteX43" fmla="*/ 488984 w 797044"/>
              <a:gd name="connsiteY43" fmla="*/ 288501 h 298280"/>
              <a:gd name="connsiteX44" fmla="*/ 496319 w 797044"/>
              <a:gd name="connsiteY44" fmla="*/ 293391 h 298280"/>
              <a:gd name="connsiteX45" fmla="*/ 506098 w 797044"/>
              <a:gd name="connsiteY45" fmla="*/ 298280 h 298280"/>
              <a:gd name="connsiteX46" fmla="*/ 515878 w 797044"/>
              <a:gd name="connsiteY46" fmla="*/ 290946 h 298280"/>
              <a:gd name="connsiteX47" fmla="*/ 523213 w 797044"/>
              <a:gd name="connsiteY47" fmla="*/ 288501 h 298280"/>
              <a:gd name="connsiteX48" fmla="*/ 528103 w 797044"/>
              <a:gd name="connsiteY48" fmla="*/ 281166 h 298280"/>
              <a:gd name="connsiteX49" fmla="*/ 537882 w 797044"/>
              <a:gd name="connsiteY49" fmla="*/ 273831 h 298280"/>
              <a:gd name="connsiteX50" fmla="*/ 552552 w 797044"/>
              <a:gd name="connsiteY50" fmla="*/ 259162 h 298280"/>
              <a:gd name="connsiteX51" fmla="*/ 557442 w 797044"/>
              <a:gd name="connsiteY51" fmla="*/ 251827 h 298280"/>
              <a:gd name="connsiteX52" fmla="*/ 567221 w 797044"/>
              <a:gd name="connsiteY52" fmla="*/ 244492 h 298280"/>
              <a:gd name="connsiteX53" fmla="*/ 569666 w 797044"/>
              <a:gd name="connsiteY53" fmla="*/ 237158 h 298280"/>
              <a:gd name="connsiteX54" fmla="*/ 577001 w 797044"/>
              <a:gd name="connsiteY54" fmla="*/ 229823 h 298280"/>
              <a:gd name="connsiteX55" fmla="*/ 594116 w 797044"/>
              <a:gd name="connsiteY55" fmla="*/ 212708 h 298280"/>
              <a:gd name="connsiteX56" fmla="*/ 601450 w 797044"/>
              <a:gd name="connsiteY56" fmla="*/ 205374 h 298280"/>
              <a:gd name="connsiteX57" fmla="*/ 608785 w 797044"/>
              <a:gd name="connsiteY57" fmla="*/ 200484 h 298280"/>
              <a:gd name="connsiteX58" fmla="*/ 625900 w 797044"/>
              <a:gd name="connsiteY58" fmla="*/ 183369 h 298280"/>
              <a:gd name="connsiteX59" fmla="*/ 630789 w 797044"/>
              <a:gd name="connsiteY59" fmla="*/ 176035 h 298280"/>
              <a:gd name="connsiteX60" fmla="*/ 638124 w 797044"/>
              <a:gd name="connsiteY60" fmla="*/ 173590 h 298280"/>
              <a:gd name="connsiteX61" fmla="*/ 645459 w 797044"/>
              <a:gd name="connsiteY61" fmla="*/ 166255 h 298280"/>
              <a:gd name="connsiteX62" fmla="*/ 650349 w 797044"/>
              <a:gd name="connsiteY62" fmla="*/ 158920 h 298280"/>
              <a:gd name="connsiteX63" fmla="*/ 657683 w 797044"/>
              <a:gd name="connsiteY63" fmla="*/ 156475 h 298280"/>
              <a:gd name="connsiteX64" fmla="*/ 674798 w 797044"/>
              <a:gd name="connsiteY64" fmla="*/ 144251 h 298280"/>
              <a:gd name="connsiteX65" fmla="*/ 691912 w 797044"/>
              <a:gd name="connsiteY65" fmla="*/ 132026 h 298280"/>
              <a:gd name="connsiteX66" fmla="*/ 706582 w 797044"/>
              <a:gd name="connsiteY66" fmla="*/ 127136 h 298280"/>
              <a:gd name="connsiteX67" fmla="*/ 713917 w 797044"/>
              <a:gd name="connsiteY67" fmla="*/ 124691 h 298280"/>
              <a:gd name="connsiteX68" fmla="*/ 723696 w 797044"/>
              <a:gd name="connsiteY68" fmla="*/ 119801 h 298280"/>
              <a:gd name="connsiteX69" fmla="*/ 745701 w 797044"/>
              <a:gd name="connsiteY69" fmla="*/ 105132 h 298280"/>
              <a:gd name="connsiteX70" fmla="*/ 753035 w 797044"/>
              <a:gd name="connsiteY70" fmla="*/ 100242 h 298280"/>
              <a:gd name="connsiteX71" fmla="*/ 765260 w 797044"/>
              <a:gd name="connsiteY71" fmla="*/ 97797 h 298280"/>
              <a:gd name="connsiteX72" fmla="*/ 789709 w 797044"/>
              <a:gd name="connsiteY72" fmla="*/ 80683 h 298280"/>
              <a:gd name="connsiteX73" fmla="*/ 797044 w 797044"/>
              <a:gd name="connsiteY73" fmla="*/ 70903 h 29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97044" h="298280">
                <a:moveTo>
                  <a:pt x="0" y="24449"/>
                </a:moveTo>
                <a:cubicBezTo>
                  <a:pt x="5686" y="22825"/>
                  <a:pt x="17527" y="19711"/>
                  <a:pt x="24449" y="17115"/>
                </a:cubicBezTo>
                <a:cubicBezTo>
                  <a:pt x="28558" y="15574"/>
                  <a:pt x="32748" y="14188"/>
                  <a:pt x="36674" y="12225"/>
                </a:cubicBezTo>
                <a:cubicBezTo>
                  <a:pt x="39302" y="10911"/>
                  <a:pt x="41564" y="8965"/>
                  <a:pt x="44009" y="7335"/>
                </a:cubicBezTo>
                <a:cubicBezTo>
                  <a:pt x="49583" y="12910"/>
                  <a:pt x="54306" y="19560"/>
                  <a:pt x="63568" y="19560"/>
                </a:cubicBezTo>
                <a:cubicBezTo>
                  <a:pt x="67213" y="19560"/>
                  <a:pt x="70088" y="16300"/>
                  <a:pt x="73348" y="14670"/>
                </a:cubicBezTo>
                <a:cubicBezTo>
                  <a:pt x="74978" y="12225"/>
                  <a:pt x="75943" y="9171"/>
                  <a:pt x="78237" y="7335"/>
                </a:cubicBezTo>
                <a:cubicBezTo>
                  <a:pt x="80249" y="5725"/>
                  <a:pt x="83267" y="6043"/>
                  <a:pt x="85572" y="4890"/>
                </a:cubicBezTo>
                <a:cubicBezTo>
                  <a:pt x="88200" y="3576"/>
                  <a:pt x="90462" y="1630"/>
                  <a:pt x="92907" y="0"/>
                </a:cubicBezTo>
                <a:cubicBezTo>
                  <a:pt x="100547" y="30559"/>
                  <a:pt x="90785" y="-7427"/>
                  <a:pt x="97797" y="17115"/>
                </a:cubicBezTo>
                <a:cubicBezTo>
                  <a:pt x="98720" y="20346"/>
                  <a:pt x="99319" y="23663"/>
                  <a:pt x="100242" y="26894"/>
                </a:cubicBezTo>
                <a:cubicBezTo>
                  <a:pt x="100950" y="29372"/>
                  <a:pt x="101979" y="31751"/>
                  <a:pt x="102687" y="34229"/>
                </a:cubicBezTo>
                <a:cubicBezTo>
                  <a:pt x="103610" y="37460"/>
                  <a:pt x="104403" y="40729"/>
                  <a:pt x="105132" y="44009"/>
                </a:cubicBezTo>
                <a:cubicBezTo>
                  <a:pt x="106033" y="48065"/>
                  <a:pt x="106263" y="52291"/>
                  <a:pt x="107577" y="56233"/>
                </a:cubicBezTo>
                <a:cubicBezTo>
                  <a:pt x="108729" y="59691"/>
                  <a:pt x="111030" y="62663"/>
                  <a:pt x="112466" y="66013"/>
                </a:cubicBezTo>
                <a:cubicBezTo>
                  <a:pt x="113481" y="68382"/>
                  <a:pt x="113481" y="71204"/>
                  <a:pt x="114911" y="73348"/>
                </a:cubicBezTo>
                <a:cubicBezTo>
                  <a:pt x="116829" y="76225"/>
                  <a:pt x="119801" y="78238"/>
                  <a:pt x="122246" y="80683"/>
                </a:cubicBezTo>
                <a:cubicBezTo>
                  <a:pt x="123061" y="83943"/>
                  <a:pt x="123768" y="87231"/>
                  <a:pt x="124691" y="90462"/>
                </a:cubicBezTo>
                <a:cubicBezTo>
                  <a:pt x="125399" y="92940"/>
                  <a:pt x="124831" y="96644"/>
                  <a:pt x="127136" y="97797"/>
                </a:cubicBezTo>
                <a:cubicBezTo>
                  <a:pt x="129441" y="98950"/>
                  <a:pt x="132026" y="96167"/>
                  <a:pt x="134471" y="95352"/>
                </a:cubicBezTo>
                <a:cubicBezTo>
                  <a:pt x="140019" y="111995"/>
                  <a:pt x="133039" y="91534"/>
                  <a:pt x="141805" y="114912"/>
                </a:cubicBezTo>
                <a:cubicBezTo>
                  <a:pt x="142710" y="117325"/>
                  <a:pt x="142821" y="120102"/>
                  <a:pt x="144250" y="122246"/>
                </a:cubicBezTo>
                <a:cubicBezTo>
                  <a:pt x="149207" y="129680"/>
                  <a:pt x="153716" y="130646"/>
                  <a:pt x="161365" y="134471"/>
                </a:cubicBezTo>
                <a:cubicBezTo>
                  <a:pt x="163810" y="132026"/>
                  <a:pt x="165242" y="127136"/>
                  <a:pt x="168700" y="127136"/>
                </a:cubicBezTo>
                <a:cubicBezTo>
                  <a:pt x="172763" y="127136"/>
                  <a:pt x="180906" y="138772"/>
                  <a:pt x="185814" y="139361"/>
                </a:cubicBezTo>
                <a:cubicBezTo>
                  <a:pt x="203634" y="141499"/>
                  <a:pt x="221673" y="140991"/>
                  <a:pt x="239602" y="141806"/>
                </a:cubicBezTo>
                <a:cubicBezTo>
                  <a:pt x="242047" y="142621"/>
                  <a:pt x="244699" y="142972"/>
                  <a:pt x="246937" y="144251"/>
                </a:cubicBezTo>
                <a:cubicBezTo>
                  <a:pt x="250475" y="146273"/>
                  <a:pt x="253401" y="149217"/>
                  <a:pt x="256717" y="151585"/>
                </a:cubicBezTo>
                <a:cubicBezTo>
                  <a:pt x="259108" y="153293"/>
                  <a:pt x="261606" y="154845"/>
                  <a:pt x="264051" y="156475"/>
                </a:cubicBezTo>
                <a:cubicBezTo>
                  <a:pt x="267095" y="161040"/>
                  <a:pt x="271293" y="168377"/>
                  <a:pt x="276276" y="171145"/>
                </a:cubicBezTo>
                <a:cubicBezTo>
                  <a:pt x="280782" y="173648"/>
                  <a:pt x="286056" y="174405"/>
                  <a:pt x="290946" y="176035"/>
                </a:cubicBezTo>
                <a:lnTo>
                  <a:pt x="298280" y="178479"/>
                </a:lnTo>
                <a:cubicBezTo>
                  <a:pt x="325633" y="196714"/>
                  <a:pt x="299933" y="181438"/>
                  <a:pt x="376518" y="185814"/>
                </a:cubicBezTo>
                <a:cubicBezTo>
                  <a:pt x="381467" y="186097"/>
                  <a:pt x="386297" y="187444"/>
                  <a:pt x="391187" y="188259"/>
                </a:cubicBezTo>
                <a:cubicBezTo>
                  <a:pt x="392817" y="190704"/>
                  <a:pt x="393999" y="193516"/>
                  <a:pt x="396077" y="195594"/>
                </a:cubicBezTo>
                <a:cubicBezTo>
                  <a:pt x="412379" y="211896"/>
                  <a:pt x="395260" y="188258"/>
                  <a:pt x="408302" y="207818"/>
                </a:cubicBezTo>
                <a:cubicBezTo>
                  <a:pt x="409117" y="211078"/>
                  <a:pt x="409423" y="214509"/>
                  <a:pt x="410747" y="217598"/>
                </a:cubicBezTo>
                <a:cubicBezTo>
                  <a:pt x="413300" y="223557"/>
                  <a:pt x="418563" y="227860"/>
                  <a:pt x="422971" y="232268"/>
                </a:cubicBezTo>
                <a:cubicBezTo>
                  <a:pt x="428477" y="248785"/>
                  <a:pt x="420841" y="230880"/>
                  <a:pt x="432751" y="244492"/>
                </a:cubicBezTo>
                <a:cubicBezTo>
                  <a:pt x="436621" y="248915"/>
                  <a:pt x="439271" y="254272"/>
                  <a:pt x="442531" y="259162"/>
                </a:cubicBezTo>
                <a:cubicBezTo>
                  <a:pt x="444161" y="261607"/>
                  <a:pt x="446106" y="263869"/>
                  <a:pt x="447420" y="266497"/>
                </a:cubicBezTo>
                <a:cubicBezTo>
                  <a:pt x="447623" y="266903"/>
                  <a:pt x="455127" y="282920"/>
                  <a:pt x="457200" y="283611"/>
                </a:cubicBezTo>
                <a:cubicBezTo>
                  <a:pt x="464970" y="286201"/>
                  <a:pt x="473499" y="285241"/>
                  <a:pt x="481649" y="286056"/>
                </a:cubicBezTo>
                <a:cubicBezTo>
                  <a:pt x="484094" y="286871"/>
                  <a:pt x="486679" y="287348"/>
                  <a:pt x="488984" y="288501"/>
                </a:cubicBezTo>
                <a:cubicBezTo>
                  <a:pt x="491612" y="289815"/>
                  <a:pt x="493768" y="291933"/>
                  <a:pt x="496319" y="293391"/>
                </a:cubicBezTo>
                <a:cubicBezTo>
                  <a:pt x="499483" y="295199"/>
                  <a:pt x="502838" y="296650"/>
                  <a:pt x="506098" y="298280"/>
                </a:cubicBezTo>
                <a:cubicBezTo>
                  <a:pt x="509358" y="295835"/>
                  <a:pt x="512340" y="292968"/>
                  <a:pt x="515878" y="290946"/>
                </a:cubicBezTo>
                <a:cubicBezTo>
                  <a:pt x="518116" y="289667"/>
                  <a:pt x="521201" y="290111"/>
                  <a:pt x="523213" y="288501"/>
                </a:cubicBezTo>
                <a:cubicBezTo>
                  <a:pt x="525508" y="286665"/>
                  <a:pt x="526025" y="283244"/>
                  <a:pt x="528103" y="281166"/>
                </a:cubicBezTo>
                <a:cubicBezTo>
                  <a:pt x="530984" y="278285"/>
                  <a:pt x="535001" y="276712"/>
                  <a:pt x="537882" y="273831"/>
                </a:cubicBezTo>
                <a:cubicBezTo>
                  <a:pt x="556075" y="255638"/>
                  <a:pt x="535268" y="270685"/>
                  <a:pt x="552552" y="259162"/>
                </a:cubicBezTo>
                <a:cubicBezTo>
                  <a:pt x="554182" y="256717"/>
                  <a:pt x="555364" y="253905"/>
                  <a:pt x="557442" y="251827"/>
                </a:cubicBezTo>
                <a:cubicBezTo>
                  <a:pt x="560323" y="248946"/>
                  <a:pt x="564612" y="247622"/>
                  <a:pt x="567221" y="244492"/>
                </a:cubicBezTo>
                <a:cubicBezTo>
                  <a:pt x="568871" y="242512"/>
                  <a:pt x="568237" y="239302"/>
                  <a:pt x="569666" y="237158"/>
                </a:cubicBezTo>
                <a:cubicBezTo>
                  <a:pt x="571584" y="234281"/>
                  <a:pt x="574878" y="232552"/>
                  <a:pt x="577001" y="229823"/>
                </a:cubicBezTo>
                <a:cubicBezTo>
                  <a:pt x="590733" y="212168"/>
                  <a:pt x="580100" y="217380"/>
                  <a:pt x="594116" y="212708"/>
                </a:cubicBezTo>
                <a:cubicBezTo>
                  <a:pt x="596561" y="210263"/>
                  <a:pt x="598794" y="207587"/>
                  <a:pt x="601450" y="205374"/>
                </a:cubicBezTo>
                <a:cubicBezTo>
                  <a:pt x="603707" y="203493"/>
                  <a:pt x="606601" y="202450"/>
                  <a:pt x="608785" y="200484"/>
                </a:cubicBezTo>
                <a:cubicBezTo>
                  <a:pt x="614782" y="195087"/>
                  <a:pt x="621425" y="190082"/>
                  <a:pt x="625900" y="183369"/>
                </a:cubicBezTo>
                <a:cubicBezTo>
                  <a:pt x="627530" y="180924"/>
                  <a:pt x="628495" y="177870"/>
                  <a:pt x="630789" y="176035"/>
                </a:cubicBezTo>
                <a:cubicBezTo>
                  <a:pt x="632802" y="174425"/>
                  <a:pt x="635679" y="174405"/>
                  <a:pt x="638124" y="173590"/>
                </a:cubicBezTo>
                <a:cubicBezTo>
                  <a:pt x="640569" y="171145"/>
                  <a:pt x="643245" y="168911"/>
                  <a:pt x="645459" y="166255"/>
                </a:cubicBezTo>
                <a:cubicBezTo>
                  <a:pt x="647340" y="163998"/>
                  <a:pt x="648054" y="160756"/>
                  <a:pt x="650349" y="158920"/>
                </a:cubicBezTo>
                <a:cubicBezTo>
                  <a:pt x="652361" y="157310"/>
                  <a:pt x="655238" y="157290"/>
                  <a:pt x="657683" y="156475"/>
                </a:cubicBezTo>
                <a:cubicBezTo>
                  <a:pt x="671667" y="142491"/>
                  <a:pt x="657633" y="154978"/>
                  <a:pt x="674798" y="144251"/>
                </a:cubicBezTo>
                <a:cubicBezTo>
                  <a:pt x="677014" y="142866"/>
                  <a:pt x="688336" y="133615"/>
                  <a:pt x="691912" y="132026"/>
                </a:cubicBezTo>
                <a:cubicBezTo>
                  <a:pt x="696622" y="129932"/>
                  <a:pt x="701692" y="128766"/>
                  <a:pt x="706582" y="127136"/>
                </a:cubicBezTo>
                <a:cubicBezTo>
                  <a:pt x="709027" y="126321"/>
                  <a:pt x="711612" y="125844"/>
                  <a:pt x="713917" y="124691"/>
                </a:cubicBezTo>
                <a:cubicBezTo>
                  <a:pt x="717177" y="123061"/>
                  <a:pt x="720571" y="121676"/>
                  <a:pt x="723696" y="119801"/>
                </a:cubicBezTo>
                <a:cubicBezTo>
                  <a:pt x="723708" y="119794"/>
                  <a:pt x="742028" y="107581"/>
                  <a:pt x="745701" y="105132"/>
                </a:cubicBezTo>
                <a:cubicBezTo>
                  <a:pt x="748146" y="103502"/>
                  <a:pt x="750154" y="100818"/>
                  <a:pt x="753035" y="100242"/>
                </a:cubicBezTo>
                <a:lnTo>
                  <a:pt x="765260" y="97797"/>
                </a:lnTo>
                <a:cubicBezTo>
                  <a:pt x="783319" y="85757"/>
                  <a:pt x="775227" y="91543"/>
                  <a:pt x="789709" y="80683"/>
                </a:cubicBezTo>
                <a:cubicBezTo>
                  <a:pt x="792730" y="71619"/>
                  <a:pt x="789849" y="74501"/>
                  <a:pt x="797044" y="70903"/>
                </a:cubicBez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Alarming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Create a Variety of Device Alarms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732" y="3591150"/>
            <a:ext cx="270086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User-programmable alarms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 time wireless notifications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Alarms available for all measured parameters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Audible, on screen, email and text message options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8483" y="1549175"/>
            <a:ext cx="8205142" cy="3803042"/>
            <a:chOff x="607742" y="1549175"/>
            <a:chExt cx="8205142" cy="3803042"/>
          </a:xfrm>
        </p:grpSpPr>
        <p:grpSp>
          <p:nvGrpSpPr>
            <p:cNvPr id="3" name="Group 2"/>
            <p:cNvGrpSpPr/>
            <p:nvPr/>
          </p:nvGrpSpPr>
          <p:grpSpPr>
            <a:xfrm>
              <a:off x="607742" y="1549175"/>
              <a:ext cx="2540276" cy="1745642"/>
              <a:chOff x="607742" y="1835758"/>
              <a:chExt cx="2540276" cy="174564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8934" y="2057400"/>
                <a:ext cx="2369084" cy="1524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9" name="Rounded Rectangle 18"/>
              <p:cNvSpPr/>
              <p:nvPr/>
            </p:nvSpPr>
            <p:spPr>
              <a:xfrm>
                <a:off x="640888" y="1908950"/>
                <a:ext cx="310536" cy="38910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7742" y="1835758"/>
                <a:ext cx="383438" cy="5232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dirty="0">
                    <a:ln w="3175">
                      <a:noFill/>
                    </a:ln>
                    <a:gradFill flip="none" rotWithShape="1">
                      <a:gsLst>
                        <a:gs pos="0">
                          <a:srgbClr val="002D86"/>
                        </a:gs>
                        <a:gs pos="48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  <a:effectLst>
                      <a:glow rad="76200">
                        <a:schemeClr val="bg1">
                          <a:alpha val="9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350942" y="1947111"/>
              <a:ext cx="5461942" cy="3405106"/>
              <a:chOff x="3350942" y="2233694"/>
              <a:chExt cx="5461942" cy="340510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5200" y="2438400"/>
                <a:ext cx="5307684" cy="3200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3385260" y="2302022"/>
                <a:ext cx="310536" cy="38910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350942" y="2233694"/>
                <a:ext cx="385041" cy="5232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2800" b="1" dirty="0">
                    <a:ln w="3175">
                      <a:noFill/>
                    </a:ln>
                    <a:gradFill flip="none" rotWithShape="1">
                      <a:gsLst>
                        <a:gs pos="0">
                          <a:srgbClr val="002D86"/>
                        </a:gs>
                        <a:gs pos="48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  <a:effectLst>
                      <a:glow rad="76200">
                        <a:schemeClr val="bg1">
                          <a:alpha val="9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322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to Excel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Export with the click of a button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55" y="280555"/>
            <a:ext cx="810490" cy="810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0334" b="26488"/>
          <a:stretch/>
        </p:blipFill>
        <p:spPr>
          <a:xfrm>
            <a:off x="2909479" y="1727200"/>
            <a:ext cx="5525963" cy="403860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82"/>
          <a:stretch/>
        </p:blipFill>
        <p:spPr>
          <a:xfrm>
            <a:off x="863600" y="1667933"/>
            <a:ext cx="1319213" cy="1362075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762000" y="3115733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Software makes data review easy with the ability to export to Microsoft Excel®.</a:t>
            </a:r>
          </a:p>
        </p:txBody>
      </p:sp>
    </p:spTree>
    <p:extLst>
      <p:ext uri="{BB962C8B-B14F-4D97-AF65-F5344CB8AC3E}">
        <p14:creationId xmlns:p14="http://schemas.microsoft.com/office/powerpoint/2010/main" val="890415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0" r="10186" b="415"/>
          <a:stretch/>
        </p:blipFill>
        <p:spPr>
          <a:xfrm>
            <a:off x="-28575" y="1985"/>
            <a:ext cx="9172576" cy="6856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886200" y="-457200"/>
            <a:ext cx="13716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24400"/>
            <a:ext cx="9144000" cy="1851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11055" y="3810000"/>
            <a:ext cx="51443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Servicing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12099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&amp; Maintenance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Data Logger Efficiency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535803"/>
            <a:ext cx="434760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recalibration is recommended.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 calibration services are offered by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all data loggers.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Traceable to NIST for temperature, relative humidity,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pressure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current, pH, bridge/strain &amp;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voltage.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 servicing plans include: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 device evaluation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Found data collection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replacement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Calibration and adjustment at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 points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 calibration options available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30" y="729983"/>
            <a:ext cx="3376297" cy="4367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303" y="2614374"/>
            <a:ext cx="4841967" cy="35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27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&amp; Maintenance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Data Logger Efficiency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549175"/>
            <a:ext cx="33797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Certificate header displays details specific to the calibration being performed and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DUT information such as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Device ID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Calibration section lists device specifications and calibration results.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Found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Left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section displays data side by side for quick and easy identification.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Issued 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Approved 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signatures stand up to auditor scrutiny.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Calibration Reference Equipment information is always listed. Full calibration certificates are available upon request.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91000" y="1371600"/>
            <a:ext cx="4495800" cy="4594412"/>
            <a:chOff x="4267200" y="1447800"/>
            <a:chExt cx="4495800" cy="459441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1447800"/>
              <a:ext cx="3550227" cy="4594412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32" t="29583" r="7255" b="48056"/>
            <a:stretch/>
          </p:blipFill>
          <p:spPr>
            <a:xfrm>
              <a:off x="5029200" y="2971800"/>
              <a:ext cx="3733800" cy="1244600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52" t="11944" r="7434" b="70695"/>
            <a:stretch/>
          </p:blipFill>
          <p:spPr>
            <a:xfrm>
              <a:off x="4267200" y="1752600"/>
              <a:ext cx="3733800" cy="966304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03" t="15833" r="6684" b="66528"/>
            <a:stretch/>
          </p:blipFill>
          <p:spPr>
            <a:xfrm>
              <a:off x="4495800" y="4648200"/>
              <a:ext cx="3733800" cy="981765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235691" y="1424345"/>
            <a:ext cx="4267374" cy="3179809"/>
            <a:chOff x="4235691" y="1424345"/>
            <a:chExt cx="4267374" cy="3179809"/>
          </a:xfrm>
        </p:grpSpPr>
        <p:sp>
          <p:nvSpPr>
            <p:cNvPr id="17" name="Rounded Rectangle 16"/>
            <p:cNvSpPr/>
            <p:nvPr/>
          </p:nvSpPr>
          <p:spPr>
            <a:xfrm>
              <a:off x="6674265" y="1424345"/>
              <a:ext cx="1828800" cy="389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48625" y="1463729"/>
              <a:ext cx="1851789" cy="3231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500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Device ID &amp; Model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72897" y="3155792"/>
              <a:ext cx="1854438" cy="389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35691" y="3195176"/>
              <a:ext cx="1960088" cy="3231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500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As Found &amp; As Left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674549" y="4215048"/>
              <a:ext cx="2375731" cy="389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46284" y="4254432"/>
              <a:ext cx="2431370" cy="3231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500" b="1" dirty="0">
                  <a:ln w="3175">
                    <a:noFill/>
                  </a:ln>
                  <a:gradFill flip="none" rotWithShape="1">
                    <a:gsLst>
                      <a:gs pos="0">
                        <a:srgbClr val="002D86"/>
                      </a:gs>
                      <a:gs pos="4800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schemeClr val="bg1">
                        <a:alpha val="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Issued and Approved By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047386" y="1852684"/>
            <a:ext cx="907576" cy="112594"/>
          </a:xfrm>
          <a:prstGeom prst="rect">
            <a:avLst/>
          </a:prstGeom>
          <a:solidFill>
            <a:srgbClr val="FFFF00">
              <a:alpha val="21000"/>
            </a:srgbClr>
          </a:soli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47385" y="2042002"/>
            <a:ext cx="1774761" cy="112789"/>
          </a:xfrm>
          <a:prstGeom prst="rect">
            <a:avLst/>
          </a:prstGeom>
          <a:solidFill>
            <a:srgbClr val="FFFF00">
              <a:alpha val="21000"/>
            </a:srgbClr>
          </a:soli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54044" y="3648173"/>
            <a:ext cx="483911" cy="144545"/>
          </a:xfrm>
          <a:prstGeom prst="rect">
            <a:avLst/>
          </a:prstGeom>
          <a:solidFill>
            <a:srgbClr val="FFFF00">
              <a:alpha val="21000"/>
            </a:srgbClr>
          </a:soli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1145" y="3648173"/>
            <a:ext cx="483911" cy="144545"/>
          </a:xfrm>
          <a:prstGeom prst="rect">
            <a:avLst/>
          </a:prstGeom>
          <a:solidFill>
            <a:srgbClr val="FFFF00">
              <a:alpha val="21000"/>
            </a:srgbClr>
          </a:soli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50757" y="4635000"/>
            <a:ext cx="483911" cy="144545"/>
          </a:xfrm>
          <a:prstGeom prst="rect">
            <a:avLst/>
          </a:prstGeom>
          <a:solidFill>
            <a:srgbClr val="FFFF00">
              <a:alpha val="21000"/>
            </a:srgbClr>
          </a:soli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50757" y="4852283"/>
            <a:ext cx="483911" cy="144545"/>
          </a:xfrm>
          <a:prstGeom prst="rect">
            <a:avLst/>
          </a:prstGeom>
          <a:solidFill>
            <a:srgbClr val="FFFF00">
              <a:alpha val="21000"/>
            </a:srgbClr>
          </a:soli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9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Servicing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Calibration Equipment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549175"/>
            <a:ext cx="387966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Test Equipment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(2) PGC Temperature and humidity stability chambers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circulating baths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 Equipment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Fluke Calibration 1502A Thermometer Readouts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Accuracy of: 0.030 °C, -80.00 °C to +300.00 °C</a:t>
            </a:r>
          </a:p>
          <a:p>
            <a:pPr marL="742950" lvl="1" indent="-285750">
              <a:spcBef>
                <a:spcPts val="600"/>
              </a:spcBef>
              <a:buFont typeface="Stone Sans" pitchFamily="34" charset="0"/>
              <a:buChar char="&gt;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and Reference Equipment Subject to: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Calibration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Validation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Mapping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47" y="1619794"/>
            <a:ext cx="4384801" cy="2924662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374" y="3472778"/>
            <a:ext cx="3145283" cy="24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60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943" y="1205474"/>
            <a:ext cx="9425187" cy="483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343700"/>
            <a:ext cx="6901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Security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The assurance of data retrieval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549175"/>
            <a:ext cx="3879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wireless systems ensure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saved as a backup in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process.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is automatically stored to internal memory local to the data logger.</a:t>
            </a:r>
            <a:endParaRPr lang="en-US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data logger has a 250 reading wireless buffer. If communications are interrupted in any way,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readings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be stored to a memory buffer and will automatically be transmitted once communications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reestablished.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is automatically saved to the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File Database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once transmitted.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Alarm log provides a historical record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alarm breaches.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2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47593" y="-3547594"/>
            <a:ext cx="2048813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78" y="0"/>
            <a:ext cx="3491022" cy="22420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8813"/>
            <a:ext cx="9144000" cy="1851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812868"/>
            <a:ext cx="9144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MadgeTech data loggers come with a one year manufacturers warranty.</a:t>
            </a: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 support available for the lifetime of the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product.</a:t>
            </a:r>
          </a:p>
          <a:p>
            <a:pPr algn="ctr"/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Contact Information: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Phone: 603-456-2011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Fax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603-456-2012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Email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info@madgetech.com</a:t>
            </a:r>
          </a:p>
          <a:p>
            <a:pPr algn="ctr"/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51" y="5838825"/>
            <a:ext cx="2380298" cy="666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732019"/>
            <a:ext cx="690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MadgeTech Customer Support</a:t>
            </a:r>
          </a:p>
        </p:txBody>
      </p:sp>
    </p:spTree>
    <p:extLst>
      <p:ext uri="{BB962C8B-B14F-4D97-AF65-F5344CB8AC3E}">
        <p14:creationId xmlns:p14="http://schemas.microsoft.com/office/powerpoint/2010/main" val="32558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557" y="1248579"/>
            <a:ext cx="1760266" cy="15965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199" y="343700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Network Setup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Software Installation &amp; Data Logger Activation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857275" y="1957981"/>
            <a:ext cx="855858" cy="1949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85" t="46546" r="25448" b="37488"/>
          <a:stretch/>
        </p:blipFill>
        <p:spPr>
          <a:xfrm>
            <a:off x="7417770" y="1458254"/>
            <a:ext cx="828764" cy="751295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6" y="1930513"/>
            <a:ext cx="2057398" cy="947788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368" y="1028079"/>
            <a:ext cx="2644300" cy="193298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49080" y="2382764"/>
            <a:ext cx="8045840" cy="1387084"/>
            <a:chOff x="703409" y="2668450"/>
            <a:chExt cx="8045840" cy="1387084"/>
          </a:xfrm>
        </p:grpSpPr>
        <p:grpSp>
          <p:nvGrpSpPr>
            <p:cNvPr id="23" name="Group 22"/>
            <p:cNvGrpSpPr/>
            <p:nvPr/>
          </p:nvGrpSpPr>
          <p:grpSpPr>
            <a:xfrm>
              <a:off x="703409" y="2668450"/>
              <a:ext cx="2926402" cy="1387084"/>
              <a:chOff x="703409" y="2668450"/>
              <a:chExt cx="2926402" cy="1387084"/>
            </a:xfrm>
          </p:grpSpPr>
          <p:sp>
            <p:nvSpPr>
              <p:cNvPr id="37" name="Right Arrow 36"/>
              <p:cNvSpPr/>
              <p:nvPr/>
            </p:nvSpPr>
            <p:spPr>
              <a:xfrm flipV="1">
                <a:off x="2681386" y="3156758"/>
                <a:ext cx="948425" cy="720557"/>
              </a:xfrm>
              <a:prstGeom prst="rightArrow">
                <a:avLst/>
              </a:prstGeom>
              <a:gradFill>
                <a:lin ang="360000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862532" y="2978538"/>
                <a:ext cx="2186262" cy="10769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03409" y="2668450"/>
                <a:ext cx="1303193" cy="400110"/>
                <a:chOff x="3801335" y="2560502"/>
                <a:chExt cx="1328237" cy="460081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3819826" y="2591732"/>
                  <a:ext cx="1309746" cy="38573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3801335" y="2560502"/>
                  <a:ext cx="1230585" cy="460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91440" tIns="45720" rIns="91440" bIns="45720">
                  <a:spAutoFit/>
                </a:bodyPr>
                <a:lstStyle/>
                <a:p>
                  <a:r>
                    <a:rPr lang="en-US" sz="2000" b="1" dirty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1. Install</a:t>
                  </a:r>
                </a:p>
              </p:txBody>
            </p:sp>
          </p:grpSp>
          <p:sp>
            <p:nvSpPr>
              <p:cNvPr id="40" name="Rectangle 39"/>
              <p:cNvSpPr/>
              <p:nvPr/>
            </p:nvSpPr>
            <p:spPr>
              <a:xfrm>
                <a:off x="1043550" y="3301593"/>
                <a:ext cx="19422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Install the MadgeTech 4 Software and USB Drivers.  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556673" y="2668450"/>
              <a:ext cx="2926405" cy="1387084"/>
              <a:chOff x="3556673" y="2668450"/>
              <a:chExt cx="2926405" cy="1387084"/>
            </a:xfrm>
          </p:grpSpPr>
          <p:sp>
            <p:nvSpPr>
              <p:cNvPr id="31" name="Right Arrow 30"/>
              <p:cNvSpPr/>
              <p:nvPr/>
            </p:nvSpPr>
            <p:spPr>
              <a:xfrm flipV="1">
                <a:off x="5534653" y="3156758"/>
                <a:ext cx="948425" cy="720557"/>
              </a:xfrm>
              <a:prstGeom prst="rightArrow">
                <a:avLst/>
              </a:prstGeom>
              <a:gradFill>
                <a:lin ang="360000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3715799" y="2978538"/>
                <a:ext cx="2186262" cy="10769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888129" y="3081550"/>
                <a:ext cx="1992207" cy="915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Connect one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RFC1000 transceiver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 the main PC. </a:t>
                </a: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/>
                </a:r>
                <a:b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050" i="1" spc="-3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(Additional RFC1000’s </a:t>
                </a:r>
                <a:r>
                  <a:rPr lang="en-US" sz="1050" i="1" spc="-3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may be </a:t>
                </a:r>
                <a:br>
                  <a:rPr lang="en-US" sz="1050" i="1" spc="-3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050" i="1" spc="-3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used throughout the facility if needed to extend range.)</a:t>
                </a:r>
                <a:endParaRPr lang="en-US" sz="1050" spc="-3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3556673" y="2668450"/>
                <a:ext cx="1495922" cy="400110"/>
                <a:chOff x="3801335" y="2560502"/>
                <a:chExt cx="1524671" cy="460081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3819827" y="2591733"/>
                  <a:ext cx="1484299" cy="38573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801335" y="2560502"/>
                  <a:ext cx="1524671" cy="460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91440" tIns="45720" rIns="91440" bIns="45720">
                  <a:spAutoFit/>
                </a:bodyPr>
                <a:lstStyle/>
                <a:p>
                  <a:r>
                    <a:rPr lang="en-US" sz="2000" b="1" dirty="0" smtClean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2. </a:t>
                  </a:r>
                  <a:r>
                    <a:rPr lang="en-US" sz="2000" b="1" dirty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Connect</a:t>
                  </a: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403862" y="2668450"/>
              <a:ext cx="2345387" cy="1387084"/>
              <a:chOff x="6403862" y="2668450"/>
              <a:chExt cx="2345387" cy="138708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562987" y="2978538"/>
                <a:ext cx="2186262" cy="10769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27071" y="3132316"/>
                <a:ext cx="194228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100" spc="-4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Activate the wireless feature on the data logger by pressing down on the Wireless button for 5 seconds</a:t>
                </a:r>
                <a:r>
                  <a:rPr lang="en-US" sz="1100" spc="-4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</a:t>
                </a:r>
                <a:r>
                  <a:rPr lang="en-US" sz="1050" i="1" spc="-4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(RF2000A models)</a:t>
                </a:r>
                <a:endParaRPr lang="en-US" sz="1050" i="1" spc="-4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6403862" y="2668450"/>
                <a:ext cx="1438658" cy="400110"/>
                <a:chOff x="3801335" y="2560502"/>
                <a:chExt cx="1466306" cy="460081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3819826" y="2591733"/>
                  <a:ext cx="1447815" cy="38573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801335" y="2560502"/>
                  <a:ext cx="1412069" cy="460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91440" tIns="45720" rIns="91440" bIns="45720">
                  <a:spAutoFit/>
                </a:bodyPr>
                <a:lstStyle/>
                <a:p>
                  <a:r>
                    <a:rPr lang="en-US" sz="2000" b="1" dirty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3 Activate</a:t>
                  </a:r>
                </a:p>
              </p:txBody>
            </p:sp>
          </p:grpSp>
        </p:grp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490"/>
          <a:stretch/>
        </p:blipFill>
        <p:spPr>
          <a:xfrm>
            <a:off x="3259544" y="4047067"/>
            <a:ext cx="2064099" cy="93980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58"/>
          <a:stretch/>
        </p:blipFill>
        <p:spPr>
          <a:xfrm>
            <a:off x="6117204" y="4047067"/>
            <a:ext cx="2061588" cy="931334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589"/>
          <a:stretch/>
        </p:blipFill>
        <p:spPr>
          <a:xfrm>
            <a:off x="423333" y="4047067"/>
            <a:ext cx="2063484" cy="94826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grpSp>
        <p:nvGrpSpPr>
          <p:cNvPr id="46" name="Group 45"/>
          <p:cNvGrpSpPr/>
          <p:nvPr/>
        </p:nvGrpSpPr>
        <p:grpSpPr>
          <a:xfrm>
            <a:off x="549080" y="4471849"/>
            <a:ext cx="8045840" cy="1390987"/>
            <a:chOff x="703409" y="2668450"/>
            <a:chExt cx="8045840" cy="1390987"/>
          </a:xfrm>
        </p:grpSpPr>
        <p:grpSp>
          <p:nvGrpSpPr>
            <p:cNvPr id="47" name="Group 46"/>
            <p:cNvGrpSpPr/>
            <p:nvPr/>
          </p:nvGrpSpPr>
          <p:grpSpPr>
            <a:xfrm>
              <a:off x="703409" y="2668450"/>
              <a:ext cx="2926402" cy="1387084"/>
              <a:chOff x="703409" y="2668450"/>
              <a:chExt cx="2926402" cy="1387084"/>
            </a:xfrm>
          </p:grpSpPr>
          <p:sp>
            <p:nvSpPr>
              <p:cNvPr id="61" name="Right Arrow 60"/>
              <p:cNvSpPr/>
              <p:nvPr/>
            </p:nvSpPr>
            <p:spPr>
              <a:xfrm flipV="1">
                <a:off x="2681386" y="3156758"/>
                <a:ext cx="948425" cy="720557"/>
              </a:xfrm>
              <a:prstGeom prst="rightArrow">
                <a:avLst/>
              </a:prstGeom>
              <a:gradFill>
                <a:lin ang="360000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862532" y="2978538"/>
                <a:ext cx="2186262" cy="10769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703409" y="2668450"/>
                <a:ext cx="1303194" cy="400110"/>
                <a:chOff x="3801335" y="2560502"/>
                <a:chExt cx="1328238" cy="460081"/>
              </a:xfrm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3819827" y="2591733"/>
                  <a:ext cx="1309746" cy="38573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801335" y="2560502"/>
                  <a:ext cx="1277965" cy="460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91440" tIns="45720" rIns="91440" bIns="45720">
                  <a:spAutoFit/>
                </a:bodyPr>
                <a:lstStyle/>
                <a:p>
                  <a:r>
                    <a:rPr lang="en-US" sz="2000" b="1" dirty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 Deploy</a:t>
                  </a:r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1043550" y="3216954"/>
                <a:ext cx="194228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Data loggers are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deployed </a:t>
                </a:r>
                <a:b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as needed throughout </a:t>
                </a:r>
                <a:b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 facility.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556674" y="2668450"/>
              <a:ext cx="2926404" cy="1387084"/>
              <a:chOff x="3556674" y="2668450"/>
              <a:chExt cx="2926404" cy="1387084"/>
            </a:xfrm>
          </p:grpSpPr>
          <p:sp>
            <p:nvSpPr>
              <p:cNvPr id="55" name="Right Arrow 54"/>
              <p:cNvSpPr/>
              <p:nvPr/>
            </p:nvSpPr>
            <p:spPr>
              <a:xfrm flipV="1">
                <a:off x="5534653" y="3156758"/>
                <a:ext cx="948425" cy="720557"/>
              </a:xfrm>
              <a:prstGeom prst="rightArrow">
                <a:avLst/>
              </a:prstGeom>
              <a:gradFill>
                <a:lin ang="360000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3715799" y="2978538"/>
                <a:ext cx="2186262" cy="10769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879883" y="3216954"/>
                <a:ext cx="194228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Data Loggers can be connected</a:t>
                </a: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configured and operated simultaneously</a:t>
                </a: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3556674" y="2668450"/>
                <a:ext cx="1626855" cy="400110"/>
                <a:chOff x="3801335" y="2560502"/>
                <a:chExt cx="1658120" cy="460081"/>
              </a:xfrm>
            </p:grpSpPr>
            <p:sp>
              <p:nvSpPr>
                <p:cNvPr id="59" name="Rounded Rectangle 58"/>
                <p:cNvSpPr/>
                <p:nvPr/>
              </p:nvSpPr>
              <p:spPr>
                <a:xfrm>
                  <a:off x="3819827" y="2591733"/>
                  <a:ext cx="1639628" cy="38573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3801335" y="2560502"/>
                  <a:ext cx="1640672" cy="460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91440" tIns="45720" rIns="91440" bIns="45720">
                  <a:spAutoFit/>
                </a:bodyPr>
                <a:lstStyle/>
                <a:p>
                  <a:r>
                    <a:rPr lang="en-US" sz="2000" b="1" dirty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 Configure</a:t>
                  </a:r>
                </a:p>
              </p:txBody>
            </p:sp>
          </p:grpSp>
        </p:grpSp>
        <p:grpSp>
          <p:nvGrpSpPr>
            <p:cNvPr id="49" name="Group 48"/>
            <p:cNvGrpSpPr/>
            <p:nvPr/>
          </p:nvGrpSpPr>
          <p:grpSpPr>
            <a:xfrm>
              <a:off x="6403861" y="2668450"/>
              <a:ext cx="2345388" cy="1390987"/>
              <a:chOff x="6403861" y="2668450"/>
              <a:chExt cx="2345388" cy="1390987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6562987" y="2982441"/>
                <a:ext cx="2186262" cy="10769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727071" y="3085764"/>
                <a:ext cx="194228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Real time data is instantly transmitted back to the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PC.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Wireless text message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&amp; email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alerts </a:t>
                </a:r>
                <a:r>
                  <a:rPr lang="en-US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can be automated with alarm settings.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6403861" y="2668450"/>
                <a:ext cx="2056267" cy="400110"/>
                <a:chOff x="3801335" y="2560502"/>
                <a:chExt cx="2095785" cy="460081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3819826" y="2591733"/>
                  <a:ext cx="2077294" cy="38573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801335" y="2560502"/>
                  <a:ext cx="2075527" cy="460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91440" tIns="45720" rIns="91440" bIns="45720">
                  <a:spAutoFit/>
                </a:bodyPr>
                <a:lstStyle/>
                <a:p>
                  <a:r>
                    <a:rPr lang="en-US" sz="2000" b="1" dirty="0">
                      <a:ln w="3175">
                        <a:noFill/>
                      </a:ln>
                      <a:gradFill flip="none" rotWithShape="1">
                        <a:gsLst>
                          <a:gs pos="0">
                            <a:srgbClr val="002D86"/>
                          </a:gs>
                          <a:gs pos="48000">
                            <a:schemeClr val="accent1">
                              <a:lumMod val="75000"/>
                            </a:schemeClr>
                          </a:gs>
                          <a:gs pos="100000">
                            <a:schemeClr val="accent1">
                              <a:lumMod val="75000"/>
                            </a:schemeClr>
                          </a:gs>
                        </a:gsLst>
                        <a:lin ang="16200000" scaled="1"/>
                        <a:tileRect/>
                      </a:gradFill>
                      <a:effectLst>
                        <a:glow rad="76200">
                          <a:schemeClr val="bg1">
                            <a:alpha val="9000"/>
                          </a:schemeClr>
                        </a:glo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 Data Transfer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08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-18108" y="1984"/>
            <a:ext cx="9162108" cy="6210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9" r="4288" b="32614"/>
          <a:stretch/>
        </p:blipFill>
        <p:spPr>
          <a:xfrm>
            <a:off x="-19050" y="1400176"/>
            <a:ext cx="9191625" cy="42481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" y="343700"/>
            <a:ext cx="5810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Network Diagram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Data Logger Communication throughout your Facility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Arc 14"/>
          <p:cNvSpPr/>
          <p:nvPr/>
        </p:nvSpPr>
        <p:spPr>
          <a:xfrm>
            <a:off x="6400116" y="2686284"/>
            <a:ext cx="1897570" cy="1912948"/>
          </a:xfrm>
          <a:custGeom>
            <a:avLst/>
            <a:gdLst>
              <a:gd name="connsiteX0" fmla="*/ 1755872 w 3511745"/>
              <a:gd name="connsiteY0" fmla="*/ 0 h 3511745"/>
              <a:gd name="connsiteX1" fmla="*/ 3511745 w 3511745"/>
              <a:gd name="connsiteY1" fmla="*/ 1755873 h 3511745"/>
              <a:gd name="connsiteX2" fmla="*/ 1755873 w 3511745"/>
              <a:gd name="connsiteY2" fmla="*/ 1755873 h 3511745"/>
              <a:gd name="connsiteX3" fmla="*/ 1755872 w 3511745"/>
              <a:gd name="connsiteY3" fmla="*/ 0 h 3511745"/>
              <a:gd name="connsiteX0" fmla="*/ 1755872 w 3511745"/>
              <a:gd name="connsiteY0" fmla="*/ 0 h 3511745"/>
              <a:gd name="connsiteX1" fmla="*/ 3511745 w 3511745"/>
              <a:gd name="connsiteY1" fmla="*/ 1755873 h 3511745"/>
              <a:gd name="connsiteX0" fmla="*/ 140245 w 1896118"/>
              <a:gd name="connsiteY0" fmla="*/ 89757 h 1845630"/>
              <a:gd name="connsiteX1" fmla="*/ 1896118 w 1896118"/>
              <a:gd name="connsiteY1" fmla="*/ 1845630 h 1845630"/>
              <a:gd name="connsiteX2" fmla="*/ 140246 w 1896118"/>
              <a:gd name="connsiteY2" fmla="*/ 1845630 h 1845630"/>
              <a:gd name="connsiteX3" fmla="*/ 140245 w 1896118"/>
              <a:gd name="connsiteY3" fmla="*/ 89757 h 1845630"/>
              <a:gd name="connsiteX0" fmla="*/ 0 w 1896118"/>
              <a:gd name="connsiteY0" fmla="*/ 0 h 1845630"/>
              <a:gd name="connsiteX1" fmla="*/ 1896118 w 1896118"/>
              <a:gd name="connsiteY1" fmla="*/ 1845630 h 1845630"/>
              <a:gd name="connsiteX0" fmla="*/ 140245 w 1896118"/>
              <a:gd name="connsiteY0" fmla="*/ 89757 h 2019534"/>
              <a:gd name="connsiteX1" fmla="*/ 1896118 w 1896118"/>
              <a:gd name="connsiteY1" fmla="*/ 1845630 h 2019534"/>
              <a:gd name="connsiteX2" fmla="*/ 140246 w 1896118"/>
              <a:gd name="connsiteY2" fmla="*/ 1845630 h 2019534"/>
              <a:gd name="connsiteX3" fmla="*/ 140245 w 1896118"/>
              <a:gd name="connsiteY3" fmla="*/ 89757 h 2019534"/>
              <a:gd name="connsiteX0" fmla="*/ 0 w 1896118"/>
              <a:gd name="connsiteY0" fmla="*/ 0 h 2019534"/>
              <a:gd name="connsiteX1" fmla="*/ 1806361 w 1896118"/>
              <a:gd name="connsiteY1" fmla="*/ 2019534 h 2019534"/>
              <a:gd name="connsiteX0" fmla="*/ 140245 w 1896118"/>
              <a:gd name="connsiteY0" fmla="*/ 89757 h 2019534"/>
              <a:gd name="connsiteX1" fmla="*/ 1896118 w 1896118"/>
              <a:gd name="connsiteY1" fmla="*/ 1845630 h 2019534"/>
              <a:gd name="connsiteX2" fmla="*/ 140246 w 1896118"/>
              <a:gd name="connsiteY2" fmla="*/ 1845630 h 2019534"/>
              <a:gd name="connsiteX3" fmla="*/ 140245 w 1896118"/>
              <a:gd name="connsiteY3" fmla="*/ 89757 h 2019534"/>
              <a:gd name="connsiteX0" fmla="*/ 0 w 1896118"/>
              <a:gd name="connsiteY0" fmla="*/ 0 h 2019534"/>
              <a:gd name="connsiteX1" fmla="*/ 1806361 w 1896118"/>
              <a:gd name="connsiteY1" fmla="*/ 2019534 h 2019534"/>
              <a:gd name="connsiteX0" fmla="*/ 140245 w 1896118"/>
              <a:gd name="connsiteY0" fmla="*/ 89757 h 2019534"/>
              <a:gd name="connsiteX1" fmla="*/ 1896118 w 1896118"/>
              <a:gd name="connsiteY1" fmla="*/ 1845630 h 2019534"/>
              <a:gd name="connsiteX2" fmla="*/ 140246 w 1896118"/>
              <a:gd name="connsiteY2" fmla="*/ 1845630 h 2019534"/>
              <a:gd name="connsiteX3" fmla="*/ 140245 w 1896118"/>
              <a:gd name="connsiteY3" fmla="*/ 89757 h 2019534"/>
              <a:gd name="connsiteX0" fmla="*/ 0 w 1896118"/>
              <a:gd name="connsiteY0" fmla="*/ 0 h 2019534"/>
              <a:gd name="connsiteX1" fmla="*/ 1806361 w 1896118"/>
              <a:gd name="connsiteY1" fmla="*/ 2019534 h 2019534"/>
              <a:gd name="connsiteX0" fmla="*/ 140245 w 1896118"/>
              <a:gd name="connsiteY0" fmla="*/ 89757 h 2019534"/>
              <a:gd name="connsiteX1" fmla="*/ 1896118 w 1896118"/>
              <a:gd name="connsiteY1" fmla="*/ 1845630 h 2019534"/>
              <a:gd name="connsiteX2" fmla="*/ 140246 w 1896118"/>
              <a:gd name="connsiteY2" fmla="*/ 1845630 h 2019534"/>
              <a:gd name="connsiteX3" fmla="*/ 140245 w 1896118"/>
              <a:gd name="connsiteY3" fmla="*/ 89757 h 2019534"/>
              <a:gd name="connsiteX0" fmla="*/ 0 w 1896118"/>
              <a:gd name="connsiteY0" fmla="*/ 0 h 2019534"/>
              <a:gd name="connsiteX1" fmla="*/ 1806361 w 1896118"/>
              <a:gd name="connsiteY1" fmla="*/ 2019534 h 2019534"/>
              <a:gd name="connsiteX0" fmla="*/ 140245 w 1896118"/>
              <a:gd name="connsiteY0" fmla="*/ 89757 h 2019534"/>
              <a:gd name="connsiteX1" fmla="*/ 1896118 w 1896118"/>
              <a:gd name="connsiteY1" fmla="*/ 1845630 h 2019534"/>
              <a:gd name="connsiteX2" fmla="*/ 140246 w 1896118"/>
              <a:gd name="connsiteY2" fmla="*/ 1845630 h 2019534"/>
              <a:gd name="connsiteX3" fmla="*/ 140245 w 1896118"/>
              <a:gd name="connsiteY3" fmla="*/ 89757 h 2019534"/>
              <a:gd name="connsiteX0" fmla="*/ 0 w 1896118"/>
              <a:gd name="connsiteY0" fmla="*/ 0 h 2019534"/>
              <a:gd name="connsiteX1" fmla="*/ 1806361 w 1896118"/>
              <a:gd name="connsiteY1" fmla="*/ 2019534 h 2019534"/>
              <a:gd name="connsiteX0" fmla="*/ 140245 w 1896118"/>
              <a:gd name="connsiteY0" fmla="*/ 89757 h 2019534"/>
              <a:gd name="connsiteX1" fmla="*/ 1896118 w 1896118"/>
              <a:gd name="connsiteY1" fmla="*/ 1845630 h 2019534"/>
              <a:gd name="connsiteX2" fmla="*/ 140246 w 1896118"/>
              <a:gd name="connsiteY2" fmla="*/ 1845630 h 2019534"/>
              <a:gd name="connsiteX3" fmla="*/ 140245 w 1896118"/>
              <a:gd name="connsiteY3" fmla="*/ 89757 h 2019534"/>
              <a:gd name="connsiteX0" fmla="*/ 0 w 1896118"/>
              <a:gd name="connsiteY0" fmla="*/ 0 h 2019534"/>
              <a:gd name="connsiteX1" fmla="*/ 1806361 w 1896118"/>
              <a:gd name="connsiteY1" fmla="*/ 2019534 h 2019534"/>
              <a:gd name="connsiteX0" fmla="*/ 140245 w 1896118"/>
              <a:gd name="connsiteY0" fmla="*/ 89757 h 1991485"/>
              <a:gd name="connsiteX1" fmla="*/ 1896118 w 1896118"/>
              <a:gd name="connsiteY1" fmla="*/ 1845630 h 1991485"/>
              <a:gd name="connsiteX2" fmla="*/ 140246 w 1896118"/>
              <a:gd name="connsiteY2" fmla="*/ 1845630 h 1991485"/>
              <a:gd name="connsiteX3" fmla="*/ 140245 w 1896118"/>
              <a:gd name="connsiteY3" fmla="*/ 89757 h 1991485"/>
              <a:gd name="connsiteX0" fmla="*/ 0 w 1896118"/>
              <a:gd name="connsiteY0" fmla="*/ 0 h 1991485"/>
              <a:gd name="connsiteX1" fmla="*/ 1800751 w 1896118"/>
              <a:gd name="connsiteY1" fmla="*/ 1991485 h 1991485"/>
              <a:gd name="connsiteX0" fmla="*/ 140245 w 1896118"/>
              <a:gd name="connsiteY0" fmla="*/ 89757 h 2002705"/>
              <a:gd name="connsiteX1" fmla="*/ 1896118 w 1896118"/>
              <a:gd name="connsiteY1" fmla="*/ 1845630 h 2002705"/>
              <a:gd name="connsiteX2" fmla="*/ 140246 w 1896118"/>
              <a:gd name="connsiteY2" fmla="*/ 1845630 h 2002705"/>
              <a:gd name="connsiteX3" fmla="*/ 140245 w 1896118"/>
              <a:gd name="connsiteY3" fmla="*/ 89757 h 2002705"/>
              <a:gd name="connsiteX0" fmla="*/ 0 w 1896118"/>
              <a:gd name="connsiteY0" fmla="*/ 0 h 2002705"/>
              <a:gd name="connsiteX1" fmla="*/ 1817580 w 1896118"/>
              <a:gd name="connsiteY1" fmla="*/ 2002705 h 2002705"/>
              <a:gd name="connsiteX0" fmla="*/ 140245 w 1896118"/>
              <a:gd name="connsiteY0" fmla="*/ 89757 h 2002705"/>
              <a:gd name="connsiteX1" fmla="*/ 1896118 w 1896118"/>
              <a:gd name="connsiteY1" fmla="*/ 1845630 h 2002705"/>
              <a:gd name="connsiteX2" fmla="*/ 140246 w 1896118"/>
              <a:gd name="connsiteY2" fmla="*/ 1845630 h 2002705"/>
              <a:gd name="connsiteX3" fmla="*/ 140245 w 1896118"/>
              <a:gd name="connsiteY3" fmla="*/ 89757 h 2002705"/>
              <a:gd name="connsiteX0" fmla="*/ 0 w 1896118"/>
              <a:gd name="connsiteY0" fmla="*/ 0 h 2002705"/>
              <a:gd name="connsiteX1" fmla="*/ 1817580 w 1896118"/>
              <a:gd name="connsiteY1" fmla="*/ 2002705 h 2002705"/>
              <a:gd name="connsiteX0" fmla="*/ 117806 w 1873679"/>
              <a:gd name="connsiteY0" fmla="*/ 78538 h 1991486"/>
              <a:gd name="connsiteX1" fmla="*/ 1873679 w 1873679"/>
              <a:gd name="connsiteY1" fmla="*/ 1834411 h 1991486"/>
              <a:gd name="connsiteX2" fmla="*/ 117807 w 1873679"/>
              <a:gd name="connsiteY2" fmla="*/ 1834411 h 1991486"/>
              <a:gd name="connsiteX3" fmla="*/ 117806 w 1873679"/>
              <a:gd name="connsiteY3" fmla="*/ 78538 h 1991486"/>
              <a:gd name="connsiteX0" fmla="*/ 0 w 1873679"/>
              <a:gd name="connsiteY0" fmla="*/ 0 h 1991486"/>
              <a:gd name="connsiteX1" fmla="*/ 1795141 w 1873679"/>
              <a:gd name="connsiteY1" fmla="*/ 1991486 h 1991486"/>
              <a:gd name="connsiteX0" fmla="*/ 134636 w 1890509"/>
              <a:gd name="connsiteY0" fmla="*/ 95368 h 2008316"/>
              <a:gd name="connsiteX1" fmla="*/ 1890509 w 1890509"/>
              <a:gd name="connsiteY1" fmla="*/ 1851241 h 2008316"/>
              <a:gd name="connsiteX2" fmla="*/ 134637 w 1890509"/>
              <a:gd name="connsiteY2" fmla="*/ 1851241 h 2008316"/>
              <a:gd name="connsiteX3" fmla="*/ 134636 w 1890509"/>
              <a:gd name="connsiteY3" fmla="*/ 95368 h 2008316"/>
              <a:gd name="connsiteX0" fmla="*/ 0 w 1890509"/>
              <a:gd name="connsiteY0" fmla="*/ 0 h 2008316"/>
              <a:gd name="connsiteX1" fmla="*/ 1811971 w 1890509"/>
              <a:gd name="connsiteY1" fmla="*/ 2008316 h 2008316"/>
              <a:gd name="connsiteX0" fmla="*/ 141697 w 1897570"/>
              <a:gd name="connsiteY0" fmla="*/ 7105 h 1920053"/>
              <a:gd name="connsiteX1" fmla="*/ 1897570 w 1897570"/>
              <a:gd name="connsiteY1" fmla="*/ 1762978 h 1920053"/>
              <a:gd name="connsiteX2" fmla="*/ 141698 w 1897570"/>
              <a:gd name="connsiteY2" fmla="*/ 1762978 h 1920053"/>
              <a:gd name="connsiteX3" fmla="*/ 141697 w 1897570"/>
              <a:gd name="connsiteY3" fmla="*/ 7105 h 1920053"/>
              <a:gd name="connsiteX0" fmla="*/ 0 w 1897570"/>
              <a:gd name="connsiteY0" fmla="*/ 0 h 1920053"/>
              <a:gd name="connsiteX1" fmla="*/ 1819032 w 1897570"/>
              <a:gd name="connsiteY1" fmla="*/ 1920053 h 1920053"/>
              <a:gd name="connsiteX0" fmla="*/ 141697 w 1897570"/>
              <a:gd name="connsiteY0" fmla="*/ 0 h 1912948"/>
              <a:gd name="connsiteX1" fmla="*/ 1897570 w 1897570"/>
              <a:gd name="connsiteY1" fmla="*/ 1755873 h 1912948"/>
              <a:gd name="connsiteX2" fmla="*/ 141698 w 1897570"/>
              <a:gd name="connsiteY2" fmla="*/ 1755873 h 1912948"/>
              <a:gd name="connsiteX3" fmla="*/ 141697 w 1897570"/>
              <a:gd name="connsiteY3" fmla="*/ 0 h 1912948"/>
              <a:gd name="connsiteX0" fmla="*/ 0 w 1897570"/>
              <a:gd name="connsiteY0" fmla="*/ 28200 h 1912948"/>
              <a:gd name="connsiteX1" fmla="*/ 1819032 w 1897570"/>
              <a:gd name="connsiteY1" fmla="*/ 1912948 h 191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97570" h="1912948" stroke="0" extrusionOk="0">
                <a:moveTo>
                  <a:pt x="141697" y="0"/>
                </a:moveTo>
                <a:cubicBezTo>
                  <a:pt x="387772" y="22439"/>
                  <a:pt x="1897570" y="786131"/>
                  <a:pt x="1897570" y="1755873"/>
                </a:cubicBezTo>
                <a:lnTo>
                  <a:pt x="141698" y="1755873"/>
                </a:lnTo>
                <a:cubicBezTo>
                  <a:pt x="141698" y="1170582"/>
                  <a:pt x="141697" y="585291"/>
                  <a:pt x="141697" y="0"/>
                </a:cubicBezTo>
                <a:close/>
              </a:path>
              <a:path w="1897570" h="1912948" fill="none">
                <a:moveTo>
                  <a:pt x="0" y="28200"/>
                </a:moveTo>
                <a:cubicBezTo>
                  <a:pt x="986571" y="409667"/>
                  <a:pt x="1538541" y="1089060"/>
                  <a:pt x="1819032" y="1912948"/>
                </a:cubicBezTo>
              </a:path>
            </a:pathLst>
          </a:custGeom>
          <a:ln w="38100" cap="rnd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17"/>
          <p:cNvSpPr/>
          <p:nvPr/>
        </p:nvSpPr>
        <p:spPr>
          <a:xfrm rot="4126812" flipV="1">
            <a:off x="5345536" y="2776634"/>
            <a:ext cx="2279237" cy="2756092"/>
          </a:xfrm>
          <a:custGeom>
            <a:avLst/>
            <a:gdLst>
              <a:gd name="connsiteX0" fmla="*/ 1562334 w 3124668"/>
              <a:gd name="connsiteY0" fmla="*/ 0 h 3124668"/>
              <a:gd name="connsiteX1" fmla="*/ 3124668 w 3124668"/>
              <a:gd name="connsiteY1" fmla="*/ 1562334 h 3124668"/>
              <a:gd name="connsiteX2" fmla="*/ 1562334 w 3124668"/>
              <a:gd name="connsiteY2" fmla="*/ 1562334 h 3124668"/>
              <a:gd name="connsiteX3" fmla="*/ 1562334 w 3124668"/>
              <a:gd name="connsiteY3" fmla="*/ 0 h 3124668"/>
              <a:gd name="connsiteX0" fmla="*/ 1562334 w 3124668"/>
              <a:gd name="connsiteY0" fmla="*/ 0 h 3124668"/>
              <a:gd name="connsiteX1" fmla="*/ 3124668 w 3124668"/>
              <a:gd name="connsiteY1" fmla="*/ 1562334 h 3124668"/>
              <a:gd name="connsiteX0" fmla="*/ 773654 w 2335988"/>
              <a:gd name="connsiteY0" fmla="*/ 0 h 1562334"/>
              <a:gd name="connsiteX1" fmla="*/ 2335988 w 2335988"/>
              <a:gd name="connsiteY1" fmla="*/ 1562334 h 1562334"/>
              <a:gd name="connsiteX2" fmla="*/ 773654 w 2335988"/>
              <a:gd name="connsiteY2" fmla="*/ 1562334 h 1562334"/>
              <a:gd name="connsiteX3" fmla="*/ 773654 w 2335988"/>
              <a:gd name="connsiteY3" fmla="*/ 0 h 1562334"/>
              <a:gd name="connsiteX0" fmla="*/ 0 w 2335988"/>
              <a:gd name="connsiteY0" fmla="*/ 270298 h 1562334"/>
              <a:gd name="connsiteX1" fmla="*/ 2335988 w 2335988"/>
              <a:gd name="connsiteY1" fmla="*/ 1562334 h 1562334"/>
              <a:gd name="connsiteX0" fmla="*/ 773654 w 2522691"/>
              <a:gd name="connsiteY0" fmla="*/ 0 h 2771642"/>
              <a:gd name="connsiteX1" fmla="*/ 2335988 w 2522691"/>
              <a:gd name="connsiteY1" fmla="*/ 1562334 h 2771642"/>
              <a:gd name="connsiteX2" fmla="*/ 773654 w 2522691"/>
              <a:gd name="connsiteY2" fmla="*/ 1562334 h 2771642"/>
              <a:gd name="connsiteX3" fmla="*/ 773654 w 2522691"/>
              <a:gd name="connsiteY3" fmla="*/ 0 h 2771642"/>
              <a:gd name="connsiteX0" fmla="*/ 0 w 2522691"/>
              <a:gd name="connsiteY0" fmla="*/ 270298 h 2771642"/>
              <a:gd name="connsiteX1" fmla="*/ 2522691 w 2522691"/>
              <a:gd name="connsiteY1" fmla="*/ 2771642 h 2771642"/>
              <a:gd name="connsiteX0" fmla="*/ 773654 w 2522691"/>
              <a:gd name="connsiteY0" fmla="*/ 0 h 2771642"/>
              <a:gd name="connsiteX1" fmla="*/ 2335988 w 2522691"/>
              <a:gd name="connsiteY1" fmla="*/ 1562334 h 2771642"/>
              <a:gd name="connsiteX2" fmla="*/ 773654 w 2522691"/>
              <a:gd name="connsiteY2" fmla="*/ 1562334 h 2771642"/>
              <a:gd name="connsiteX3" fmla="*/ 773654 w 2522691"/>
              <a:gd name="connsiteY3" fmla="*/ 0 h 2771642"/>
              <a:gd name="connsiteX0" fmla="*/ 0 w 2522691"/>
              <a:gd name="connsiteY0" fmla="*/ 270298 h 2771642"/>
              <a:gd name="connsiteX1" fmla="*/ 2522691 w 2522691"/>
              <a:gd name="connsiteY1" fmla="*/ 2771642 h 2771642"/>
              <a:gd name="connsiteX0" fmla="*/ 773654 w 2522691"/>
              <a:gd name="connsiteY0" fmla="*/ 0 h 2771642"/>
              <a:gd name="connsiteX1" fmla="*/ 2335988 w 2522691"/>
              <a:gd name="connsiteY1" fmla="*/ 1562334 h 2771642"/>
              <a:gd name="connsiteX2" fmla="*/ 773654 w 2522691"/>
              <a:gd name="connsiteY2" fmla="*/ 1562334 h 2771642"/>
              <a:gd name="connsiteX3" fmla="*/ 773654 w 2522691"/>
              <a:gd name="connsiteY3" fmla="*/ 0 h 2771642"/>
              <a:gd name="connsiteX0" fmla="*/ 0 w 2522691"/>
              <a:gd name="connsiteY0" fmla="*/ 270298 h 2771642"/>
              <a:gd name="connsiteX1" fmla="*/ 2522691 w 2522691"/>
              <a:gd name="connsiteY1" fmla="*/ 2771642 h 2771642"/>
              <a:gd name="connsiteX0" fmla="*/ 773654 w 2522691"/>
              <a:gd name="connsiteY0" fmla="*/ 0 h 2771642"/>
              <a:gd name="connsiteX1" fmla="*/ 2335988 w 2522691"/>
              <a:gd name="connsiteY1" fmla="*/ 1562334 h 2771642"/>
              <a:gd name="connsiteX2" fmla="*/ 773654 w 2522691"/>
              <a:gd name="connsiteY2" fmla="*/ 1562334 h 2771642"/>
              <a:gd name="connsiteX3" fmla="*/ 773654 w 2522691"/>
              <a:gd name="connsiteY3" fmla="*/ 0 h 2771642"/>
              <a:gd name="connsiteX0" fmla="*/ 0 w 2522691"/>
              <a:gd name="connsiteY0" fmla="*/ 270298 h 2771642"/>
              <a:gd name="connsiteX1" fmla="*/ 2522691 w 2522691"/>
              <a:gd name="connsiteY1" fmla="*/ 2771642 h 2771642"/>
              <a:gd name="connsiteX0" fmla="*/ 773654 w 2511983"/>
              <a:gd name="connsiteY0" fmla="*/ 0 h 2697568"/>
              <a:gd name="connsiteX1" fmla="*/ 2335988 w 2511983"/>
              <a:gd name="connsiteY1" fmla="*/ 1562334 h 2697568"/>
              <a:gd name="connsiteX2" fmla="*/ 773654 w 2511983"/>
              <a:gd name="connsiteY2" fmla="*/ 1562334 h 2697568"/>
              <a:gd name="connsiteX3" fmla="*/ 773654 w 2511983"/>
              <a:gd name="connsiteY3" fmla="*/ 0 h 2697568"/>
              <a:gd name="connsiteX0" fmla="*/ 0 w 2511983"/>
              <a:gd name="connsiteY0" fmla="*/ 270298 h 2697568"/>
              <a:gd name="connsiteX1" fmla="*/ 2511983 w 2511983"/>
              <a:gd name="connsiteY1" fmla="*/ 2697568 h 2697568"/>
              <a:gd name="connsiteX0" fmla="*/ 773654 w 2511983"/>
              <a:gd name="connsiteY0" fmla="*/ 0 h 2697568"/>
              <a:gd name="connsiteX1" fmla="*/ 2335988 w 2511983"/>
              <a:gd name="connsiteY1" fmla="*/ 1562334 h 2697568"/>
              <a:gd name="connsiteX2" fmla="*/ 773654 w 2511983"/>
              <a:gd name="connsiteY2" fmla="*/ 1562334 h 2697568"/>
              <a:gd name="connsiteX3" fmla="*/ 773654 w 2511983"/>
              <a:gd name="connsiteY3" fmla="*/ 0 h 2697568"/>
              <a:gd name="connsiteX0" fmla="*/ 0 w 2511983"/>
              <a:gd name="connsiteY0" fmla="*/ 270298 h 2697568"/>
              <a:gd name="connsiteX1" fmla="*/ 2511983 w 2511983"/>
              <a:gd name="connsiteY1" fmla="*/ 2697568 h 2697568"/>
              <a:gd name="connsiteX0" fmla="*/ 773654 w 2511983"/>
              <a:gd name="connsiteY0" fmla="*/ 0 h 2697568"/>
              <a:gd name="connsiteX1" fmla="*/ 2335988 w 2511983"/>
              <a:gd name="connsiteY1" fmla="*/ 1562334 h 2697568"/>
              <a:gd name="connsiteX2" fmla="*/ 773654 w 2511983"/>
              <a:gd name="connsiteY2" fmla="*/ 1562334 h 2697568"/>
              <a:gd name="connsiteX3" fmla="*/ 773654 w 2511983"/>
              <a:gd name="connsiteY3" fmla="*/ 0 h 2697568"/>
              <a:gd name="connsiteX0" fmla="*/ 0 w 2511983"/>
              <a:gd name="connsiteY0" fmla="*/ 270298 h 2697568"/>
              <a:gd name="connsiteX1" fmla="*/ 2511983 w 2511983"/>
              <a:gd name="connsiteY1" fmla="*/ 2697568 h 2697568"/>
              <a:gd name="connsiteX0" fmla="*/ 492510 w 2230839"/>
              <a:gd name="connsiteY0" fmla="*/ 0 h 2697568"/>
              <a:gd name="connsiteX1" fmla="*/ 2054844 w 2230839"/>
              <a:gd name="connsiteY1" fmla="*/ 1562334 h 2697568"/>
              <a:gd name="connsiteX2" fmla="*/ 492510 w 2230839"/>
              <a:gd name="connsiteY2" fmla="*/ 1562334 h 2697568"/>
              <a:gd name="connsiteX3" fmla="*/ 492510 w 2230839"/>
              <a:gd name="connsiteY3" fmla="*/ 0 h 2697568"/>
              <a:gd name="connsiteX0" fmla="*/ 0 w 2230839"/>
              <a:gd name="connsiteY0" fmla="*/ 282330 h 2697568"/>
              <a:gd name="connsiteX1" fmla="*/ 2230839 w 2230839"/>
              <a:gd name="connsiteY1" fmla="*/ 2697568 h 269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0839" h="2697568" stroke="0" extrusionOk="0">
                <a:moveTo>
                  <a:pt x="492510" y="0"/>
                </a:moveTo>
                <a:cubicBezTo>
                  <a:pt x="1355363" y="0"/>
                  <a:pt x="2054844" y="699481"/>
                  <a:pt x="2054844" y="1562334"/>
                </a:cubicBezTo>
                <a:lnTo>
                  <a:pt x="492510" y="1562334"/>
                </a:lnTo>
                <a:lnTo>
                  <a:pt x="492510" y="0"/>
                </a:lnTo>
                <a:close/>
              </a:path>
              <a:path w="2230839" h="2697568" fill="none">
                <a:moveTo>
                  <a:pt x="0" y="282330"/>
                </a:moveTo>
                <a:cubicBezTo>
                  <a:pt x="1354553" y="386291"/>
                  <a:pt x="1932130" y="1499358"/>
                  <a:pt x="2230839" y="2697568"/>
                </a:cubicBezTo>
              </a:path>
            </a:pathLst>
          </a:custGeom>
          <a:ln w="38100" cap="rnd">
            <a:solidFill>
              <a:srgbClr val="09FF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754632" y="3321251"/>
            <a:ext cx="89757" cy="89757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c 20"/>
          <p:cNvSpPr/>
          <p:nvPr/>
        </p:nvSpPr>
        <p:spPr>
          <a:xfrm flipH="1">
            <a:off x="4075573" y="3376857"/>
            <a:ext cx="611470" cy="600333"/>
          </a:xfrm>
          <a:custGeom>
            <a:avLst/>
            <a:gdLst>
              <a:gd name="connsiteX0" fmla="*/ 605860 w 1211720"/>
              <a:gd name="connsiteY0" fmla="*/ 0 h 1211720"/>
              <a:gd name="connsiteX1" fmla="*/ 1211720 w 1211720"/>
              <a:gd name="connsiteY1" fmla="*/ 605860 h 1211720"/>
              <a:gd name="connsiteX2" fmla="*/ 605860 w 1211720"/>
              <a:gd name="connsiteY2" fmla="*/ 605860 h 1211720"/>
              <a:gd name="connsiteX3" fmla="*/ 605860 w 1211720"/>
              <a:gd name="connsiteY3" fmla="*/ 0 h 1211720"/>
              <a:gd name="connsiteX0" fmla="*/ 605860 w 1211720"/>
              <a:gd name="connsiteY0" fmla="*/ 0 h 1211720"/>
              <a:gd name="connsiteX1" fmla="*/ 1211720 w 1211720"/>
              <a:gd name="connsiteY1" fmla="*/ 605860 h 1211720"/>
              <a:gd name="connsiteX0" fmla="*/ 0 w 622689"/>
              <a:gd name="connsiteY0" fmla="*/ 0 h 656348"/>
              <a:gd name="connsiteX1" fmla="*/ 605860 w 622689"/>
              <a:gd name="connsiteY1" fmla="*/ 605860 h 656348"/>
              <a:gd name="connsiteX2" fmla="*/ 0 w 622689"/>
              <a:gd name="connsiteY2" fmla="*/ 605860 h 656348"/>
              <a:gd name="connsiteX3" fmla="*/ 0 w 622689"/>
              <a:gd name="connsiteY3" fmla="*/ 0 h 656348"/>
              <a:gd name="connsiteX0" fmla="*/ 0 w 622689"/>
              <a:gd name="connsiteY0" fmla="*/ 0 h 656348"/>
              <a:gd name="connsiteX1" fmla="*/ 622689 w 622689"/>
              <a:gd name="connsiteY1" fmla="*/ 656348 h 656348"/>
              <a:gd name="connsiteX0" fmla="*/ 33659 w 656348"/>
              <a:gd name="connsiteY0" fmla="*/ 44878 h 701226"/>
              <a:gd name="connsiteX1" fmla="*/ 639519 w 656348"/>
              <a:gd name="connsiteY1" fmla="*/ 650738 h 701226"/>
              <a:gd name="connsiteX2" fmla="*/ 33659 w 656348"/>
              <a:gd name="connsiteY2" fmla="*/ 650738 h 701226"/>
              <a:gd name="connsiteX3" fmla="*/ 33659 w 656348"/>
              <a:gd name="connsiteY3" fmla="*/ 44878 h 701226"/>
              <a:gd name="connsiteX0" fmla="*/ 0 w 656348"/>
              <a:gd name="connsiteY0" fmla="*/ 0 h 701226"/>
              <a:gd name="connsiteX1" fmla="*/ 656348 w 656348"/>
              <a:gd name="connsiteY1" fmla="*/ 701226 h 7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6348" h="701226" stroke="0" extrusionOk="0">
                <a:moveTo>
                  <a:pt x="33659" y="44878"/>
                </a:moveTo>
                <a:cubicBezTo>
                  <a:pt x="368266" y="44878"/>
                  <a:pt x="639519" y="316131"/>
                  <a:pt x="639519" y="650738"/>
                </a:cubicBezTo>
                <a:lnTo>
                  <a:pt x="33659" y="650738"/>
                </a:lnTo>
                <a:lnTo>
                  <a:pt x="33659" y="44878"/>
                </a:lnTo>
                <a:close/>
              </a:path>
              <a:path w="656348" h="701226" fill="none">
                <a:moveTo>
                  <a:pt x="0" y="0"/>
                </a:moveTo>
                <a:cubicBezTo>
                  <a:pt x="334607" y="0"/>
                  <a:pt x="656348" y="366619"/>
                  <a:pt x="656348" y="701226"/>
                </a:cubicBezTo>
              </a:path>
            </a:pathLst>
          </a:custGeom>
          <a:ln w="38100" cap="rnd">
            <a:solidFill>
              <a:srgbClr val="FF99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013981" y="3962213"/>
            <a:ext cx="89757" cy="89757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Arc 22"/>
          <p:cNvSpPr/>
          <p:nvPr/>
        </p:nvSpPr>
        <p:spPr>
          <a:xfrm flipH="1">
            <a:off x="621301" y="3045819"/>
            <a:ext cx="3963336" cy="1402838"/>
          </a:xfrm>
          <a:custGeom>
            <a:avLst/>
            <a:gdLst>
              <a:gd name="connsiteX0" fmla="*/ 1236964 w 2473929"/>
              <a:gd name="connsiteY0" fmla="*/ 0 h 2473929"/>
              <a:gd name="connsiteX1" fmla="*/ 2473929 w 2473929"/>
              <a:gd name="connsiteY1" fmla="*/ 1236965 h 2473929"/>
              <a:gd name="connsiteX2" fmla="*/ 1236965 w 2473929"/>
              <a:gd name="connsiteY2" fmla="*/ 1236965 h 2473929"/>
              <a:gd name="connsiteX3" fmla="*/ 1236964 w 2473929"/>
              <a:gd name="connsiteY3" fmla="*/ 0 h 2473929"/>
              <a:gd name="connsiteX0" fmla="*/ 1236964 w 2473929"/>
              <a:gd name="connsiteY0" fmla="*/ 0 h 2473929"/>
              <a:gd name="connsiteX1" fmla="*/ 2473929 w 2473929"/>
              <a:gd name="connsiteY1" fmla="*/ 1236965 h 2473929"/>
              <a:gd name="connsiteX0" fmla="*/ 0 w 3138693"/>
              <a:gd name="connsiteY0" fmla="*/ 60120 h 1297085"/>
              <a:gd name="connsiteX1" fmla="*/ 1236965 w 3138693"/>
              <a:gd name="connsiteY1" fmla="*/ 1297085 h 1297085"/>
              <a:gd name="connsiteX2" fmla="*/ 1 w 3138693"/>
              <a:gd name="connsiteY2" fmla="*/ 1297085 h 1297085"/>
              <a:gd name="connsiteX3" fmla="*/ 0 w 3138693"/>
              <a:gd name="connsiteY3" fmla="*/ 60120 h 1297085"/>
              <a:gd name="connsiteX0" fmla="*/ 0 w 3138693"/>
              <a:gd name="connsiteY0" fmla="*/ 60120 h 1297085"/>
              <a:gd name="connsiteX1" fmla="*/ 3138693 w 3138693"/>
              <a:gd name="connsiteY1" fmla="*/ 455613 h 1297085"/>
              <a:gd name="connsiteX0" fmla="*/ 824643 w 3963336"/>
              <a:gd name="connsiteY0" fmla="*/ 22169 h 1259134"/>
              <a:gd name="connsiteX1" fmla="*/ 2061608 w 3963336"/>
              <a:gd name="connsiteY1" fmla="*/ 1259134 h 1259134"/>
              <a:gd name="connsiteX2" fmla="*/ 824644 w 3963336"/>
              <a:gd name="connsiteY2" fmla="*/ 1259134 h 1259134"/>
              <a:gd name="connsiteX3" fmla="*/ 824643 w 3963336"/>
              <a:gd name="connsiteY3" fmla="*/ 22169 h 1259134"/>
              <a:gd name="connsiteX0" fmla="*/ 0 w 3963336"/>
              <a:gd name="connsiteY0" fmla="*/ 95097 h 1259134"/>
              <a:gd name="connsiteX1" fmla="*/ 3963336 w 3963336"/>
              <a:gd name="connsiteY1" fmla="*/ 417662 h 1259134"/>
              <a:gd name="connsiteX0" fmla="*/ 824643 w 3963336"/>
              <a:gd name="connsiteY0" fmla="*/ 66547 h 1303512"/>
              <a:gd name="connsiteX1" fmla="*/ 2061608 w 3963336"/>
              <a:gd name="connsiteY1" fmla="*/ 1303512 h 1303512"/>
              <a:gd name="connsiteX2" fmla="*/ 824644 w 3963336"/>
              <a:gd name="connsiteY2" fmla="*/ 1303512 h 1303512"/>
              <a:gd name="connsiteX3" fmla="*/ 824643 w 3963336"/>
              <a:gd name="connsiteY3" fmla="*/ 66547 h 1303512"/>
              <a:gd name="connsiteX0" fmla="*/ 0 w 3963336"/>
              <a:gd name="connsiteY0" fmla="*/ 139475 h 1303512"/>
              <a:gd name="connsiteX1" fmla="*/ 3963336 w 3963336"/>
              <a:gd name="connsiteY1" fmla="*/ 462040 h 1303512"/>
              <a:gd name="connsiteX0" fmla="*/ 824643 w 3963336"/>
              <a:gd name="connsiteY0" fmla="*/ 116649 h 1353614"/>
              <a:gd name="connsiteX1" fmla="*/ 2061608 w 3963336"/>
              <a:gd name="connsiteY1" fmla="*/ 1353614 h 1353614"/>
              <a:gd name="connsiteX2" fmla="*/ 824644 w 3963336"/>
              <a:gd name="connsiteY2" fmla="*/ 1353614 h 1353614"/>
              <a:gd name="connsiteX3" fmla="*/ 824643 w 3963336"/>
              <a:gd name="connsiteY3" fmla="*/ 116649 h 1353614"/>
              <a:gd name="connsiteX0" fmla="*/ 0 w 3963336"/>
              <a:gd name="connsiteY0" fmla="*/ 189577 h 1353614"/>
              <a:gd name="connsiteX1" fmla="*/ 3963336 w 3963336"/>
              <a:gd name="connsiteY1" fmla="*/ 512142 h 1353614"/>
              <a:gd name="connsiteX0" fmla="*/ 824643 w 3963336"/>
              <a:gd name="connsiteY0" fmla="*/ 104076 h 1341041"/>
              <a:gd name="connsiteX1" fmla="*/ 2061608 w 3963336"/>
              <a:gd name="connsiteY1" fmla="*/ 1341041 h 1341041"/>
              <a:gd name="connsiteX2" fmla="*/ 824644 w 3963336"/>
              <a:gd name="connsiteY2" fmla="*/ 1341041 h 1341041"/>
              <a:gd name="connsiteX3" fmla="*/ 824643 w 3963336"/>
              <a:gd name="connsiteY3" fmla="*/ 104076 h 1341041"/>
              <a:gd name="connsiteX0" fmla="*/ 0 w 3963336"/>
              <a:gd name="connsiteY0" fmla="*/ 177004 h 1341041"/>
              <a:gd name="connsiteX1" fmla="*/ 3963336 w 3963336"/>
              <a:gd name="connsiteY1" fmla="*/ 499569 h 1341041"/>
              <a:gd name="connsiteX0" fmla="*/ 824643 w 3963336"/>
              <a:gd name="connsiteY0" fmla="*/ 165873 h 1402838"/>
              <a:gd name="connsiteX1" fmla="*/ 2061608 w 3963336"/>
              <a:gd name="connsiteY1" fmla="*/ 1402838 h 1402838"/>
              <a:gd name="connsiteX2" fmla="*/ 824644 w 3963336"/>
              <a:gd name="connsiteY2" fmla="*/ 1402838 h 1402838"/>
              <a:gd name="connsiteX3" fmla="*/ 824643 w 3963336"/>
              <a:gd name="connsiteY3" fmla="*/ 165873 h 1402838"/>
              <a:gd name="connsiteX0" fmla="*/ 0 w 3963336"/>
              <a:gd name="connsiteY0" fmla="*/ 238801 h 1402838"/>
              <a:gd name="connsiteX1" fmla="*/ 3963336 w 3963336"/>
              <a:gd name="connsiteY1" fmla="*/ 561366 h 140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3336" h="1402838" stroke="0" extrusionOk="0">
                <a:moveTo>
                  <a:pt x="824643" y="165873"/>
                </a:moveTo>
                <a:cubicBezTo>
                  <a:pt x="1507800" y="165873"/>
                  <a:pt x="2061608" y="719681"/>
                  <a:pt x="2061608" y="1402838"/>
                </a:cubicBezTo>
                <a:lnTo>
                  <a:pt x="824644" y="1402838"/>
                </a:lnTo>
                <a:cubicBezTo>
                  <a:pt x="824644" y="990516"/>
                  <a:pt x="824643" y="578195"/>
                  <a:pt x="824643" y="165873"/>
                </a:cubicBezTo>
                <a:close/>
              </a:path>
              <a:path w="3963336" h="1402838" fill="none">
                <a:moveTo>
                  <a:pt x="0" y="238801"/>
                </a:moveTo>
                <a:cubicBezTo>
                  <a:pt x="548522" y="-58520"/>
                  <a:pt x="2863812" y="-200328"/>
                  <a:pt x="3963336" y="561366"/>
                </a:cubicBezTo>
              </a:path>
            </a:pathLst>
          </a:custGeom>
          <a:ln w="38100" cap="rnd">
            <a:solidFill>
              <a:srgbClr val="FF99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524820" y="3587266"/>
            <a:ext cx="89757" cy="89757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24"/>
          <p:cNvSpPr/>
          <p:nvPr/>
        </p:nvSpPr>
        <p:spPr>
          <a:xfrm rot="19957577">
            <a:off x="2885836" y="2157316"/>
            <a:ext cx="1557696" cy="1627674"/>
          </a:xfrm>
          <a:custGeom>
            <a:avLst/>
            <a:gdLst>
              <a:gd name="connsiteX0" fmla="*/ 1259403 w 2518807"/>
              <a:gd name="connsiteY0" fmla="*/ 0 h 2518807"/>
              <a:gd name="connsiteX1" fmla="*/ 2518807 w 2518807"/>
              <a:gd name="connsiteY1" fmla="*/ 1259404 h 2518807"/>
              <a:gd name="connsiteX2" fmla="*/ 1259404 w 2518807"/>
              <a:gd name="connsiteY2" fmla="*/ 1259404 h 2518807"/>
              <a:gd name="connsiteX3" fmla="*/ 1259403 w 2518807"/>
              <a:gd name="connsiteY3" fmla="*/ 0 h 2518807"/>
              <a:gd name="connsiteX0" fmla="*/ 1259403 w 2518807"/>
              <a:gd name="connsiteY0" fmla="*/ 0 h 2518807"/>
              <a:gd name="connsiteX1" fmla="*/ 2518807 w 2518807"/>
              <a:gd name="connsiteY1" fmla="*/ 1259404 h 2518807"/>
              <a:gd name="connsiteX0" fmla="*/ 246509 w 1505913"/>
              <a:gd name="connsiteY0" fmla="*/ 176156 h 1435560"/>
              <a:gd name="connsiteX1" fmla="*/ 1505913 w 1505913"/>
              <a:gd name="connsiteY1" fmla="*/ 1435560 h 1435560"/>
              <a:gd name="connsiteX2" fmla="*/ 246510 w 1505913"/>
              <a:gd name="connsiteY2" fmla="*/ 1435560 h 1435560"/>
              <a:gd name="connsiteX3" fmla="*/ 246509 w 1505913"/>
              <a:gd name="connsiteY3" fmla="*/ 176156 h 1435560"/>
              <a:gd name="connsiteX0" fmla="*/ 0 w 1505913"/>
              <a:gd name="connsiteY0" fmla="*/ 0 h 1435560"/>
              <a:gd name="connsiteX1" fmla="*/ 1505913 w 1505913"/>
              <a:gd name="connsiteY1" fmla="*/ 1435560 h 1435560"/>
              <a:gd name="connsiteX0" fmla="*/ 246509 w 1557696"/>
              <a:gd name="connsiteY0" fmla="*/ 176156 h 1627674"/>
              <a:gd name="connsiteX1" fmla="*/ 1505913 w 1557696"/>
              <a:gd name="connsiteY1" fmla="*/ 1435560 h 1627674"/>
              <a:gd name="connsiteX2" fmla="*/ 246510 w 1557696"/>
              <a:gd name="connsiteY2" fmla="*/ 1435560 h 1627674"/>
              <a:gd name="connsiteX3" fmla="*/ 246509 w 1557696"/>
              <a:gd name="connsiteY3" fmla="*/ 176156 h 1627674"/>
              <a:gd name="connsiteX0" fmla="*/ 0 w 1557696"/>
              <a:gd name="connsiteY0" fmla="*/ 0 h 1627674"/>
              <a:gd name="connsiteX1" fmla="*/ 1557696 w 1557696"/>
              <a:gd name="connsiteY1" fmla="*/ 1627674 h 162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7696" h="1627674" stroke="0" extrusionOk="0">
                <a:moveTo>
                  <a:pt x="246509" y="176156"/>
                </a:moveTo>
                <a:cubicBezTo>
                  <a:pt x="942059" y="176156"/>
                  <a:pt x="1505913" y="740010"/>
                  <a:pt x="1505913" y="1435560"/>
                </a:cubicBezTo>
                <a:lnTo>
                  <a:pt x="246510" y="1435560"/>
                </a:lnTo>
                <a:cubicBezTo>
                  <a:pt x="246510" y="1015759"/>
                  <a:pt x="246509" y="595957"/>
                  <a:pt x="246509" y="176156"/>
                </a:cubicBezTo>
                <a:close/>
              </a:path>
              <a:path w="1557696" h="1627674" fill="none">
                <a:moveTo>
                  <a:pt x="0" y="0"/>
                </a:moveTo>
                <a:cubicBezTo>
                  <a:pt x="695550" y="0"/>
                  <a:pt x="1557696" y="932124"/>
                  <a:pt x="1557696" y="1627674"/>
                </a:cubicBezTo>
              </a:path>
            </a:pathLst>
          </a:custGeom>
          <a:ln w="38100" cap="rnd">
            <a:solidFill>
              <a:srgbClr val="FF99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436780" y="2633881"/>
            <a:ext cx="89757" cy="89757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6351887" y="2638666"/>
            <a:ext cx="109706" cy="109706"/>
          </a:xfrm>
          <a:prstGeom prst="ellipse">
            <a:avLst/>
          </a:prstGeom>
          <a:solidFill>
            <a:srgbClr val="FFCC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8206362" y="4636317"/>
            <a:ext cx="109706" cy="109706"/>
          </a:xfrm>
          <a:prstGeom prst="ellipse">
            <a:avLst/>
          </a:prstGeom>
          <a:solidFill>
            <a:srgbClr val="FFCC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2726471709"/>
              </p:ext>
            </p:extLst>
          </p:nvPr>
        </p:nvGraphicFramePr>
        <p:xfrm>
          <a:off x="8039744" y="3563951"/>
          <a:ext cx="866095" cy="485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5" name="Down Arrow 44"/>
          <p:cNvSpPr/>
          <p:nvPr/>
        </p:nvSpPr>
        <p:spPr>
          <a:xfrm rot="7118229">
            <a:off x="705555" y="3590408"/>
            <a:ext cx="200192" cy="404162"/>
          </a:xfrm>
          <a:prstGeom prst="downArrow">
            <a:avLst/>
          </a:prstGeom>
          <a:solidFill>
            <a:srgbClr val="21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06" y="3260109"/>
            <a:ext cx="1778616" cy="1778616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5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2" repeatCount="indefinite" accel="3000" decel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  <p:set>
                                      <p:cBhvr>
                                        <p:cTn id="16" dur="1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repeatCount="indefinite" accel="3000" decel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repeatCount="indefinite" accel="3000" decel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60033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repeatCount="indefinite" accel="3000" decel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60033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repeatCount="indefinite" accel="3000" decel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60033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0" r="10186" b="415"/>
          <a:stretch/>
        </p:blipFill>
        <p:spPr>
          <a:xfrm>
            <a:off x="-28575" y="1985"/>
            <a:ext cx="9172576" cy="6856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886200" y="-457200"/>
            <a:ext cx="13716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724400"/>
            <a:ext cx="9144000" cy="1851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11055" y="3810000"/>
            <a:ext cx="4326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Data Loggers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343700"/>
            <a:ext cx="801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RFOT Wireless Data Logger</a:t>
            </a:r>
          </a:p>
          <a:p>
            <a:r>
              <a:rPr lang="en-US" dirty="0" smtClean="0">
                <a:solidFill>
                  <a:srgbClr val="A83F52"/>
                </a:solidFill>
                <a:latin typeface="+mj-lt"/>
                <a:cs typeface="Arial" panose="020B0604020202020204" pitchFamily="34" charset="0"/>
              </a:rPr>
              <a:t>Wireless Meat Temperature Monitoring</a:t>
            </a:r>
            <a:endParaRPr lang="en-US" dirty="0">
              <a:solidFill>
                <a:srgbClr val="A83F5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01" y="1009830"/>
            <a:ext cx="4135830" cy="5248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1781" r="5831" b="7098"/>
          <a:stretch/>
        </p:blipFill>
        <p:spPr>
          <a:xfrm>
            <a:off x="4160459" y="1446366"/>
            <a:ext cx="2083037" cy="178308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  <a:effectLst>
            <a:outerShdw blurRad="127000" dist="38100" dir="2700000" sx="99000" sy="99000" algn="tl" rotWithShape="0">
              <a:schemeClr val="tx2">
                <a:lumMod val="75000"/>
                <a:alpha val="2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798" b="61574"/>
          <a:stretch/>
        </p:blipFill>
        <p:spPr>
          <a:xfrm>
            <a:off x="4151262" y="3449826"/>
            <a:ext cx="2092234" cy="1783081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  <a:effectLst>
            <a:outerShdw blurRad="127000" dist="38100" dir="2700000" sx="99000" sy="99000" algn="tl" rotWithShape="0">
              <a:schemeClr val="tx2">
                <a:lumMod val="75000"/>
                <a:alpha val="20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28" t="2919" r="10667" b="11104"/>
          <a:stretch/>
        </p:blipFill>
        <p:spPr>
          <a:xfrm>
            <a:off x="6387994" y="680899"/>
            <a:ext cx="2274522" cy="2630945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09541" y="2679980"/>
            <a:ext cx="1432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RFOT</a:t>
            </a:r>
            <a:endParaRPr lang="en-US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Meat Temperature Data Logger with Two-Way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24" t="4085" r="20628" b="4640"/>
          <a:stretch/>
        </p:blipFill>
        <p:spPr>
          <a:xfrm>
            <a:off x="6383867" y="3387960"/>
            <a:ext cx="2277533" cy="2648773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068405" y="5327825"/>
            <a:ext cx="21750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*Note: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RFOT needs to be mounted in a vertical position by the hook to communicate with the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nterface cable correctly.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6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0" r="6053"/>
          <a:stretch/>
        </p:blipFill>
        <p:spPr>
          <a:xfrm>
            <a:off x="0" y="-1"/>
            <a:ext cx="9162108" cy="62109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343700"/>
            <a:ext cx="5810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Therm•A•Lert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Series</a:t>
            </a:r>
          </a:p>
          <a:p>
            <a:r>
              <a:rPr lang="en-US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Precision Wireless Data Loggers</a:t>
            </a:r>
            <a:endParaRPr lang="en-US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002" y="1853205"/>
            <a:ext cx="1485822" cy="2990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1809" y="4868341"/>
            <a:ext cx="14328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Therm•A•Lert</a:t>
            </a:r>
            <a:endParaRPr lang="en-US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Precision Wireless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Temperature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Data Logger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401" y="1503296"/>
            <a:ext cx="1485822" cy="2990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4171" y="4512224"/>
            <a:ext cx="1595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Therm•A•Lert-RH</a:t>
            </a:r>
            <a:endParaRPr lang="en-US" sz="11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Precision Wireless 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Humidity &amp; Temperature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Data Logger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78" y="1073661"/>
            <a:ext cx="2873164" cy="46847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2681" y="4014788"/>
            <a:ext cx="18077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Therm•A•Lert-P</a:t>
            </a:r>
          </a:p>
          <a:p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Precision Wireless Temperature 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Data Logger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external probe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05" t="4159" r="40952" b="21175"/>
          <a:stretch/>
        </p:blipFill>
        <p:spPr>
          <a:xfrm>
            <a:off x="392735" y="1416134"/>
            <a:ext cx="2502865" cy="400050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71787" y="5485515"/>
            <a:ext cx="29905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*Note: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1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Therm•A•Lert’s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 to be </a:t>
            </a:r>
            <a:b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mounted in a vertical position to </a:t>
            </a:r>
            <a:b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communicate with the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nterface cable correctly.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93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2292</TotalTime>
  <Words>1587</Words>
  <Application>Microsoft Office PowerPoint</Application>
  <PresentationFormat>On-screen Show (4:3)</PresentationFormat>
  <Paragraphs>434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Calibri Light</vt:lpstr>
      <vt:lpstr>Arial</vt:lpstr>
      <vt:lpstr>Stone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Ross</dc:creator>
  <cp:lastModifiedBy>Amanda Ross</cp:lastModifiedBy>
  <cp:revision>170</cp:revision>
  <cp:lastPrinted>2015-03-05T21:22:20Z</cp:lastPrinted>
  <dcterms:created xsi:type="dcterms:W3CDTF">2014-09-09T20:11:41Z</dcterms:created>
  <dcterms:modified xsi:type="dcterms:W3CDTF">2015-03-05T21:53:24Z</dcterms:modified>
</cp:coreProperties>
</file>